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735763" cy="98663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等深淺樣式 4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淺色樣式 3 - 輔色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64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BDD88CB7-D86F-4F16-ADC5-1FBDC4032B10}" type="datetimeFigureOut">
              <a:rPr lang="zh-TW" altLang="en-US" smtClean="0"/>
              <a:t>2015/10/27</a:t>
            </a:fld>
            <a:endParaRPr lang="zh-TW" altLang="en-US"/>
          </a:p>
        </p:txBody>
      </p:sp>
      <p:sp>
        <p:nvSpPr>
          <p:cNvPr id="4" name="頁尾版面配置區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B842F3CA-F0E4-4461-991A-008BFB9E5415}" type="slidenum">
              <a:rPr lang="zh-TW" altLang="en-US" smtClean="0"/>
              <a:t>‹#›</a:t>
            </a:fld>
            <a:endParaRPr lang="zh-TW" altLang="en-US"/>
          </a:p>
        </p:txBody>
      </p:sp>
    </p:spTree>
    <p:extLst>
      <p:ext uri="{BB962C8B-B14F-4D97-AF65-F5344CB8AC3E}">
        <p14:creationId xmlns:p14="http://schemas.microsoft.com/office/powerpoint/2010/main" val="16485010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34EE4256-F27A-470C-8241-96F7D91A9376}" type="datetimeFigureOut">
              <a:rPr lang="zh-TW" altLang="en-US" smtClean="0"/>
              <a:t>2015/10/27</a:t>
            </a:fld>
            <a:endParaRPr lang="zh-TW" altLang="en-US"/>
          </a:p>
        </p:txBody>
      </p:sp>
      <p:sp>
        <p:nvSpPr>
          <p:cNvPr id="4" name="投影片圖像版面配置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99CDBE10-4C0D-4D60-BEEB-041D9F3080DE}" type="slidenum">
              <a:rPr lang="zh-TW" altLang="en-US" smtClean="0"/>
              <a:t>‹#›</a:t>
            </a:fld>
            <a:endParaRPr lang="zh-TW" altLang="en-US"/>
          </a:p>
        </p:txBody>
      </p:sp>
    </p:spTree>
    <p:extLst>
      <p:ext uri="{BB962C8B-B14F-4D97-AF65-F5344CB8AC3E}">
        <p14:creationId xmlns:p14="http://schemas.microsoft.com/office/powerpoint/2010/main" val="1535167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標題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grpSp>
        <p:nvGrpSpPr>
          <p:cNvPr id="2" name="群組 1"/>
          <p:cNvGrpSpPr/>
          <p:nvPr/>
        </p:nvGrpSpPr>
        <p:grpSpPr>
          <a:xfrm>
            <a:off x="-3765" y="4953000"/>
            <a:ext cx="9147765" cy="1912088"/>
            <a:chOff x="-3765" y="4832896"/>
            <a:chExt cx="9147765" cy="2032192"/>
          </a:xfrm>
        </p:grpSpPr>
        <p:sp>
          <p:nvSpPr>
            <p:cNvPr id="7" name="手繪多邊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手繪多邊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手繪多邊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接點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版面配置區 29"/>
          <p:cNvSpPr>
            <a:spLocks noGrp="1"/>
          </p:cNvSpPr>
          <p:nvPr>
            <p:ph type="dt" sz="half" idx="10"/>
          </p:nvPr>
        </p:nvSpPr>
        <p:spPr/>
        <p:txBody>
          <a:bodyPr/>
          <a:lstStyle>
            <a:lvl1pPr>
              <a:defRPr>
                <a:solidFill>
                  <a:srgbClr val="FFFFFF"/>
                </a:solidFill>
              </a:defRPr>
            </a:lvl1pPr>
            <a:extLst/>
          </a:lstStyle>
          <a:p>
            <a:fld id="{EBC92FF1-4F4B-408E-A563-59FD40D8AFFD}" type="datetime1">
              <a:rPr lang="zh-TW" altLang="en-US" smtClean="0"/>
              <a:t>2015/10/27</a:t>
            </a:fld>
            <a:endParaRPr lang="zh-TW" altLang="en-US"/>
          </a:p>
        </p:txBody>
      </p:sp>
      <p:sp>
        <p:nvSpPr>
          <p:cNvPr id="19" name="頁尾版面配置區 18"/>
          <p:cNvSpPr>
            <a:spLocks noGrp="1"/>
          </p:cNvSpPr>
          <p:nvPr>
            <p:ph type="ftr" sz="quarter" idx="11"/>
          </p:nvPr>
        </p:nvSpPr>
        <p:spPr/>
        <p:txBody>
          <a:bodyPr/>
          <a:lstStyle>
            <a:lvl1pPr>
              <a:defRPr>
                <a:solidFill>
                  <a:schemeClr val="accent1">
                    <a:tint val="20000"/>
                  </a:schemeClr>
                </a:solidFill>
              </a:defRPr>
            </a:lvl1pPr>
            <a:extLst/>
          </a:lstStyle>
          <a:p>
            <a:endParaRPr lang="zh-TW" altLang="en-US"/>
          </a:p>
        </p:txBody>
      </p:sp>
      <p:sp>
        <p:nvSpPr>
          <p:cNvPr id="27" name="投影片編號版面配置區 26"/>
          <p:cNvSpPr>
            <a:spLocks noGrp="1"/>
          </p:cNvSpPr>
          <p:nvPr>
            <p:ph type="sldNum" sz="quarter" idx="12"/>
          </p:nvPr>
        </p:nvSpPr>
        <p:spPr/>
        <p:txBody>
          <a:bodyPr/>
          <a:lstStyle>
            <a:lvl1pPr>
              <a:defRPr>
                <a:solidFill>
                  <a:srgbClr val="FFFFFF"/>
                </a:solidFill>
              </a:defRPr>
            </a:lvl1pPr>
            <a:extLst/>
          </a:lstStyle>
          <a:p>
            <a:fld id="{29056310-2E93-4FFF-A86A-018B2BB499B7}"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1481329"/>
            <a:ext cx="8229600" cy="4386071"/>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C4CB5A6-E195-4901-AD43-B78CC6C853A5}" type="datetime1">
              <a:rPr lang="zh-TW" altLang="en-US" smtClean="0"/>
              <a:t>2015/10/27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29056310-2E93-4FFF-A86A-018B2BB499B7}"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44013" y="274640"/>
            <a:ext cx="1777470" cy="5592761"/>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41"/>
            <a:ext cx="6324600" cy="5592760"/>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3FAF9FBA-7D37-400C-A887-9ECE3DC4E141}" type="datetime1">
              <a:rPr lang="zh-TW" altLang="en-US" smtClean="0"/>
              <a:t>2015/10/27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29056310-2E93-4FFF-A86A-018B2BB499B7}"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EA7CB231-8E83-45C5-899C-6CB235595D79}" type="datetime1">
              <a:rPr lang="zh-TW" altLang="en-US" smtClean="0"/>
              <a:t>2015/10/27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29056310-2E93-4FFF-A86A-018B2BB499B7}" type="slidenum">
              <a:rPr lang="zh-TW" altLang="en-US" smtClean="0"/>
              <a:t>‹#›</a:t>
            </a:fld>
            <a:endParaRPr lang="zh-TW" altLang="en-US" dirty="0"/>
          </a:p>
        </p:txBody>
      </p:sp>
      <p:sp>
        <p:nvSpPr>
          <p:cNvPr id="7" name="標題 6"/>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Ref idx="1002">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4137B017-F4ED-4281-A13F-88FCF4208549}" type="datetime1">
              <a:rPr lang="zh-TW" altLang="en-US" smtClean="0"/>
              <a:t>2015/10/27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29056310-2E93-4FFF-A86A-018B2BB499B7}" type="slidenum">
              <a:rPr lang="zh-TW" altLang="en-US" smtClean="0"/>
              <a:t>‹#›</a:t>
            </a:fld>
            <a:endParaRPr lang="zh-TW" altLang="en-US"/>
          </a:p>
        </p:txBody>
      </p:sp>
      <p:sp>
        <p:nvSpPr>
          <p:cNvPr id="7" name="＞形箭號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形箭號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bg>
      <p:bgRef idx="1002">
        <a:schemeClr val="bg1"/>
      </p:bgRef>
    </p:bg>
    <p:spTree>
      <p:nvGrpSpPr>
        <p:cNvPr id="1" name=""/>
        <p:cNvGrpSpPr/>
        <p:nvPr/>
      </p:nvGrpSpPr>
      <p:grpSpPr>
        <a:xfrm>
          <a:off x="0" y="0"/>
          <a:ext cx="0" cy="0"/>
          <a:chOff x="0" y="0"/>
          <a:chExt cx="0" cy="0"/>
        </a:xfrm>
      </p:grpSpPr>
      <p:sp>
        <p:nvSpPr>
          <p:cNvPr id="3" name="內容版面配置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42DEC892-49A6-45B6-9D24-BF1BAA088CB7}" type="datetime1">
              <a:rPr lang="zh-TW" altLang="en-US" smtClean="0"/>
              <a:t>2015/10/27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29056310-2E93-4FFF-A86A-018B2BB499B7}" type="slidenum">
              <a:rPr lang="zh-TW" altLang="en-US" smtClean="0"/>
              <a:t>‹#›</a:t>
            </a:fld>
            <a:endParaRPr lang="zh-TW" altLang="en-US"/>
          </a:p>
        </p:txBody>
      </p:sp>
      <p:sp>
        <p:nvSpPr>
          <p:cNvPr id="8" name="標題 7"/>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8229600" cy="1143000"/>
          </a:xfrm>
        </p:spPr>
        <p:txBody>
          <a:bodyPr anchor="ctr"/>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D6AFD99B-2857-4921-8A3D-BDD38B399108}" type="datetime1">
              <a:rPr lang="zh-TW" altLang="en-US" smtClean="0"/>
              <a:t>2015/10/27</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29056310-2E93-4FFF-A86A-018B2BB499B7}"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bg>
      <p:bgRef idx="1002">
        <a:schemeClr val="bg1"/>
      </p:bgRef>
    </p:bg>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extLst/>
          </a:lstStyle>
          <a:p>
            <a:fld id="{8977EA99-FB5D-44EC-AF64-091F2109AE06}" type="datetime1">
              <a:rPr lang="zh-TW" altLang="en-US" smtClean="0"/>
              <a:t>2015/10/27</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29056310-2E93-4FFF-A86A-018B2BB499B7}" type="slidenum">
              <a:rPr lang="zh-TW" altLang="en-US" smtClean="0"/>
              <a:t>‹#›</a:t>
            </a:fld>
            <a:endParaRPr lang="zh-TW" altLang="en-US"/>
          </a:p>
        </p:txBody>
      </p:sp>
      <p:sp>
        <p:nvSpPr>
          <p:cNvPr id="6" name="標題 5"/>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extLst/>
          </a:lstStyle>
          <a:p>
            <a:fld id="{D6733228-71AE-4782-B55D-ED34BA418898}" type="datetime1">
              <a:rPr lang="zh-TW" altLang="en-US" smtClean="0"/>
              <a:t>2015/10/27</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29056310-2E93-4FFF-A86A-018B2BB499B7}"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a:xfrm>
            <a:off x="6727032" y="6407944"/>
            <a:ext cx="1920240" cy="365760"/>
          </a:xfrm>
        </p:spPr>
        <p:txBody>
          <a:bodyPr/>
          <a:lstStyle>
            <a:extLst/>
          </a:lstStyle>
          <a:p>
            <a:fld id="{D1A815F3-8997-439E-A69B-C8F24E489F6F}" type="datetime1">
              <a:rPr lang="zh-TW" altLang="en-US" smtClean="0"/>
              <a:t>2015/10/27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29056310-2E93-4FFF-A86A-018B2BB499B7}"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2">
        <a:schemeClr val="bg1"/>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
        <p:nvSpPr>
          <p:cNvPr id="3" name="圖片版面配置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TW" altLang="en-US" smtClean="0"/>
              <a:t>按一下圖示以新增圖片</a:t>
            </a:r>
            <a:endParaRPr kumimoji="0" lang="en-US" dirty="0"/>
          </a:p>
        </p:txBody>
      </p:sp>
      <p:sp>
        <p:nvSpPr>
          <p:cNvPr id="5" name="日期版面配置區 4"/>
          <p:cNvSpPr>
            <a:spLocks noGrp="1"/>
          </p:cNvSpPr>
          <p:nvPr>
            <p:ph type="dt" sz="half" idx="10"/>
          </p:nvPr>
        </p:nvSpPr>
        <p:spPr/>
        <p:txBody>
          <a:bodyPr/>
          <a:lstStyle>
            <a:lvl1pPr>
              <a:defRPr>
                <a:solidFill>
                  <a:schemeClr val="tx1"/>
                </a:solidFill>
              </a:defRPr>
            </a:lvl1pPr>
            <a:extLst/>
          </a:lstStyle>
          <a:p>
            <a:fld id="{6A39DEB8-054B-45A0-A820-B448C31243C1}" type="datetime1">
              <a:rPr lang="zh-TW" altLang="en-US" smtClean="0"/>
              <a:t>2015/10/27</a:t>
            </a:fld>
            <a:endParaRPr lang="zh-TW" altLang="en-US"/>
          </a:p>
        </p:txBody>
      </p:sp>
      <p:sp>
        <p:nvSpPr>
          <p:cNvPr id="6" name="頁尾版面配置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zh-TW" altLang="en-US"/>
          </a:p>
        </p:txBody>
      </p:sp>
      <p:sp>
        <p:nvSpPr>
          <p:cNvPr id="7" name="投影片編號版面配置區 6"/>
          <p:cNvSpPr>
            <a:spLocks noGrp="1"/>
          </p:cNvSpPr>
          <p:nvPr>
            <p:ph type="sldNum" sz="quarter" idx="12"/>
          </p:nvPr>
        </p:nvSpPr>
        <p:spPr/>
        <p:txBody>
          <a:bodyPr/>
          <a:lstStyle>
            <a:lvl1pPr>
              <a:defRPr>
                <a:solidFill>
                  <a:schemeClr val="tx1"/>
                </a:solidFill>
              </a:defRPr>
            </a:lvl1pPr>
            <a:extLst/>
          </a:lstStyle>
          <a:p>
            <a:fld id="{29056310-2E93-4FFF-A86A-018B2BB499B7}" type="slidenum">
              <a:rPr lang="zh-TW" altLang="en-US" smtClean="0"/>
              <a:t>‹#›</a:t>
            </a:fld>
            <a:endParaRPr lang="zh-TW" altLang="en-US"/>
          </a:p>
        </p:txBody>
      </p:sp>
      <p:sp>
        <p:nvSpPr>
          <p:cNvPr id="2" name="標題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TW" altLang="en-US" smtClean="0"/>
              <a:t>按一下以編輯母片標題樣式</a:t>
            </a:r>
            <a:endParaRPr kumimoji="0" lang="en-US"/>
          </a:p>
        </p:txBody>
      </p:sp>
      <p:sp>
        <p:nvSpPr>
          <p:cNvPr id="8" name="手繪多邊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手繪多邊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接點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形箭號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形箭號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手繪多邊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手繪多邊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接點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標題版面配置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BD4A2A5-DB5E-4B18-9468-754FA561AF80}" type="datetime1">
              <a:rPr lang="zh-TW" altLang="en-US" smtClean="0"/>
              <a:t>2015/10/27</a:t>
            </a:fld>
            <a:endParaRPr lang="zh-TW" altLang="en-US"/>
          </a:p>
        </p:txBody>
      </p:sp>
      <p:sp>
        <p:nvSpPr>
          <p:cNvPr id="22" name="頁尾版面配置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zh-TW" altLang="en-US"/>
          </a:p>
        </p:txBody>
      </p:sp>
      <p:sp>
        <p:nvSpPr>
          <p:cNvPr id="18" name="投影片編號版面配置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9056310-2E93-4FFF-A86A-018B2BB499B7}"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908720"/>
            <a:ext cx="7772400" cy="1827634"/>
          </a:xfrm>
        </p:spPr>
        <p:txBody>
          <a:bodyPr>
            <a:normAutofit/>
          </a:bodyPr>
          <a:lstStyle/>
          <a:p>
            <a:r>
              <a:rPr lang="zh-TW" altLang="zh-TW" dirty="0">
                <a:latin typeface="Arial Unicode MS" panose="020B0604020202020204" pitchFamily="34" charset="-120"/>
                <a:ea typeface="Arial Unicode MS" panose="020B0604020202020204" pitchFamily="34" charset="-120"/>
                <a:cs typeface="Arial Unicode MS" panose="020B0604020202020204" pitchFamily="34" charset="-120"/>
              </a:rPr>
              <a:t>房地合一最新</a:t>
            </a:r>
            <a:r>
              <a:rPr lang="zh-TW" altLang="zh-TW" dirty="0" smtClean="0">
                <a:latin typeface="Arial Unicode MS" panose="020B0604020202020204" pitchFamily="34" charset="-120"/>
                <a:ea typeface="Arial Unicode MS" panose="020B0604020202020204" pitchFamily="34" charset="-120"/>
                <a:cs typeface="Arial Unicode MS" panose="020B0604020202020204" pitchFamily="34" charset="-120"/>
              </a:rPr>
              <a:t>稅制</a:t>
            </a:r>
            <a:endParaRPr lang="zh-TW" altLang="en-US" sz="4000" dirty="0">
              <a:latin typeface="Arial Unicode MS" panose="020B0604020202020204" pitchFamily="34" charset="-120"/>
              <a:ea typeface="Arial Unicode MS" panose="020B0604020202020204" pitchFamily="34" charset="-120"/>
              <a:cs typeface="Arial Unicode MS" panose="020B0604020202020204" pitchFamily="34" charset="-120"/>
            </a:endParaRPr>
          </a:p>
        </p:txBody>
      </p:sp>
      <p:sp>
        <p:nvSpPr>
          <p:cNvPr id="3" name="副標題 2"/>
          <p:cNvSpPr>
            <a:spLocks noGrp="1"/>
          </p:cNvSpPr>
          <p:nvPr>
            <p:ph type="subTitle" idx="1"/>
          </p:nvPr>
        </p:nvSpPr>
        <p:spPr>
          <a:xfrm>
            <a:off x="1619672" y="3645024"/>
            <a:ext cx="6400800" cy="1201688"/>
          </a:xfrm>
        </p:spPr>
        <p:txBody>
          <a:bodyPr/>
          <a:lstStyle/>
          <a:p>
            <a:pPr algn="l"/>
            <a:r>
              <a:rPr lang="zh-TW" altLang="zh-TW" dirty="0" smtClean="0">
                <a:solidFill>
                  <a:schemeClr val="tx1"/>
                </a:solidFill>
                <a:latin typeface="標楷體" panose="03000509000000000000" pitchFamily="65" charset="-120"/>
                <a:ea typeface="標楷體" panose="03000509000000000000" pitchFamily="65" charset="-120"/>
              </a:rPr>
              <a:t>講師</a:t>
            </a:r>
            <a:r>
              <a:rPr lang="zh-TW" altLang="zh-TW" dirty="0">
                <a:solidFill>
                  <a:schemeClr val="tx1"/>
                </a:solidFill>
                <a:latin typeface="標楷體" panose="03000509000000000000" pitchFamily="65" charset="-120"/>
                <a:ea typeface="標楷體" panose="03000509000000000000" pitchFamily="65" charset="-120"/>
              </a:rPr>
              <a:t>：聯捷聯合會計師事務所</a:t>
            </a:r>
          </a:p>
          <a:p>
            <a:r>
              <a:rPr lang="zh-TW" altLang="zh-TW" dirty="0">
                <a:solidFill>
                  <a:schemeClr val="tx1"/>
                </a:solidFill>
                <a:latin typeface="標楷體" panose="03000509000000000000" pitchFamily="65" charset="-120"/>
                <a:ea typeface="標楷體" panose="03000509000000000000" pitchFamily="65" charset="-120"/>
              </a:rPr>
              <a:t>張志勝會計師</a:t>
            </a:r>
            <a:r>
              <a:rPr lang="en-US" altLang="zh-TW" dirty="0">
                <a:solidFill>
                  <a:schemeClr val="tx1"/>
                </a:solidFill>
                <a:latin typeface="標楷體" panose="03000509000000000000" pitchFamily="65" charset="-120"/>
                <a:ea typeface="標楷體" panose="03000509000000000000" pitchFamily="65" charset="-120"/>
              </a:rPr>
              <a:t>(</a:t>
            </a:r>
            <a:r>
              <a:rPr lang="zh-TW" altLang="zh-TW" dirty="0">
                <a:solidFill>
                  <a:schemeClr val="tx1"/>
                </a:solidFill>
                <a:latin typeface="標楷體" panose="03000509000000000000" pitchFamily="65" charset="-120"/>
                <a:ea typeface="標楷體" panose="03000509000000000000" pitchFamily="65" charset="-120"/>
              </a:rPr>
              <a:t>所長</a:t>
            </a:r>
            <a:r>
              <a:rPr lang="en-US" altLang="zh-TW" dirty="0">
                <a:solidFill>
                  <a:schemeClr val="tx1"/>
                </a:solidFill>
                <a:latin typeface="標楷體" panose="03000509000000000000" pitchFamily="65" charset="-120"/>
                <a:ea typeface="標楷體" panose="03000509000000000000" pitchFamily="65" charset="-120"/>
              </a:rPr>
              <a:t>)</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p:txBody>
          <a:bodyPr/>
          <a:lstStyle/>
          <a:p>
            <a:fld id="{29056310-2E93-4FFF-A86A-018B2BB499B7}" type="slidenum">
              <a:rPr lang="zh-TW" altLang="en-US" smtClean="0"/>
              <a:t>1</a:t>
            </a:fld>
            <a:endParaRPr lang="zh-TW" altLang="en-US"/>
          </a:p>
        </p:txBody>
      </p:sp>
    </p:spTree>
    <p:extLst>
      <p:ext uri="{BB962C8B-B14F-4D97-AF65-F5344CB8AC3E}">
        <p14:creationId xmlns:p14="http://schemas.microsoft.com/office/powerpoint/2010/main" val="16122664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pPr marL="0" indent="0">
              <a:buNone/>
            </a:pPr>
            <a:r>
              <a:rPr lang="zh-TW" altLang="zh-TW" b="1" dirty="0">
                <a:latin typeface="標楷體" panose="03000509000000000000" pitchFamily="65" charset="-120"/>
                <a:ea typeface="標楷體" panose="03000509000000000000" pitchFamily="65" charset="-120"/>
              </a:rPr>
              <a:t>一、</a:t>
            </a:r>
            <a:r>
              <a:rPr lang="zh-TW" altLang="zh-TW" b="1" u="sng" dirty="0">
                <a:latin typeface="標楷體" panose="03000509000000000000" pitchFamily="65" charset="-120"/>
                <a:ea typeface="標楷體" panose="03000509000000000000" pitchFamily="65" charset="-120"/>
              </a:rPr>
              <a:t>申報作業要點第十點第</a:t>
            </a:r>
            <a:r>
              <a:rPr lang="en-US" altLang="zh-TW" b="1" u="sng" dirty="0">
                <a:latin typeface="標楷體" panose="03000509000000000000" pitchFamily="65" charset="-120"/>
                <a:ea typeface="標楷體" panose="03000509000000000000" pitchFamily="65" charset="-120"/>
              </a:rPr>
              <a:t>(</a:t>
            </a:r>
            <a:r>
              <a:rPr lang="zh-TW" altLang="zh-TW" b="1" u="sng" dirty="0">
                <a:latin typeface="標楷體" panose="03000509000000000000" pitchFamily="65" charset="-120"/>
                <a:ea typeface="標楷體" panose="03000509000000000000" pitchFamily="65" charset="-120"/>
              </a:rPr>
              <a:t>八</a:t>
            </a:r>
            <a:r>
              <a:rPr lang="en-US" altLang="zh-TW" b="1" u="sng" dirty="0">
                <a:latin typeface="標楷體" panose="03000509000000000000" pitchFamily="65" charset="-120"/>
                <a:ea typeface="標楷體" panose="03000509000000000000" pitchFamily="65" charset="-120"/>
              </a:rPr>
              <a:t>)</a:t>
            </a:r>
            <a:r>
              <a:rPr lang="zh-TW" altLang="zh-TW" b="1" u="sng" dirty="0">
                <a:latin typeface="標楷體" panose="03000509000000000000" pitchFamily="65" charset="-120"/>
                <a:ea typeface="標楷體" panose="03000509000000000000" pitchFamily="65" charset="-120"/>
              </a:rPr>
              <a:t>：</a:t>
            </a:r>
            <a:endParaRPr lang="zh-TW" altLang="zh-TW" dirty="0">
              <a:latin typeface="標楷體" panose="03000509000000000000" pitchFamily="65" charset="-120"/>
              <a:ea typeface="標楷體" panose="03000509000000000000" pitchFamily="65" charset="-120"/>
            </a:endParaRPr>
          </a:p>
          <a:p>
            <a:pPr marL="808038" indent="0">
              <a:lnSpc>
                <a:spcPct val="150000"/>
              </a:lnSpc>
              <a:buNone/>
            </a:pPr>
            <a:r>
              <a:rPr lang="zh-TW" altLang="zh-TW" dirty="0">
                <a:latin typeface="標楷體" panose="03000509000000000000" pitchFamily="65" charset="-120"/>
                <a:ea typeface="標楷體" panose="03000509000000000000" pitchFamily="65" charset="-120"/>
              </a:rPr>
              <a:t>「因繼承或受贈取得之房屋、土地，以繼承或受贈時之房屋評定現值及公告土地現值按政府發布之消費者物價指數調整後之價值為準」。</a:t>
            </a:r>
          </a:p>
          <a:p>
            <a:pPr marL="0" indent="0">
              <a:buNone/>
            </a:pPr>
            <a:r>
              <a:rPr lang="en-US" altLang="zh-TW" dirty="0">
                <a:latin typeface="標楷體" panose="03000509000000000000" pitchFamily="65" charset="-120"/>
                <a:ea typeface="標楷體" panose="03000509000000000000" pitchFamily="65" charset="-120"/>
              </a:rPr>
              <a:t> </a:t>
            </a:r>
            <a:r>
              <a:rPr lang="zh-TW" altLang="zh-TW" b="1" dirty="0" smtClean="0">
                <a:latin typeface="標楷體" panose="03000509000000000000" pitchFamily="65" charset="-120"/>
                <a:ea typeface="標楷體" panose="03000509000000000000" pitchFamily="65" charset="-120"/>
              </a:rPr>
              <a:t>二</a:t>
            </a:r>
            <a:r>
              <a:rPr lang="zh-TW" altLang="zh-TW" b="1" dirty="0">
                <a:latin typeface="標楷體" panose="03000509000000000000" pitchFamily="65" charset="-120"/>
                <a:ea typeface="標楷體" panose="03000509000000000000" pitchFamily="65" charset="-120"/>
              </a:rPr>
              <a:t>、</a:t>
            </a:r>
            <a:r>
              <a:rPr lang="zh-TW" altLang="zh-TW" b="1" u="sng" dirty="0">
                <a:latin typeface="標楷體" panose="03000509000000000000" pitchFamily="65" charset="-120"/>
                <a:ea typeface="標楷體" panose="03000509000000000000" pitchFamily="65" charset="-120"/>
              </a:rPr>
              <a:t>應注意事項及內容</a:t>
            </a:r>
            <a:r>
              <a:rPr lang="en-US" altLang="zh-TW" b="1" u="sng" dirty="0">
                <a:latin typeface="標楷體" panose="03000509000000000000" pitchFamily="65" charset="-120"/>
                <a:ea typeface="標楷體" panose="03000509000000000000" pitchFamily="65" charset="-120"/>
              </a:rPr>
              <a:t>……</a:t>
            </a:r>
            <a:r>
              <a:rPr lang="zh-TW" altLang="zh-TW" b="1" u="sng" dirty="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p:txBody>
          <a:bodyPr/>
          <a:lstStyle/>
          <a:p>
            <a:fld id="{29056310-2E93-4FFF-A86A-018B2BB499B7}" type="slidenum">
              <a:rPr lang="zh-TW" altLang="en-US" smtClean="0"/>
              <a:t>10</a:t>
            </a:fld>
            <a:endParaRPr lang="zh-TW" altLang="en-US" dirty="0"/>
          </a:p>
        </p:txBody>
      </p:sp>
      <p:sp>
        <p:nvSpPr>
          <p:cNvPr id="2" name="標題 1"/>
          <p:cNvSpPr>
            <a:spLocks noGrp="1"/>
          </p:cNvSpPr>
          <p:nvPr>
            <p:ph type="title"/>
          </p:nvPr>
        </p:nvSpPr>
        <p:spPr>
          <a:xfrm>
            <a:off x="457200" y="274638"/>
            <a:ext cx="7571184" cy="778098"/>
          </a:xfrm>
        </p:spPr>
        <p:style>
          <a:lnRef idx="2">
            <a:schemeClr val="dk1"/>
          </a:lnRef>
          <a:fillRef idx="1">
            <a:schemeClr val="lt1"/>
          </a:fillRef>
          <a:effectRef idx="0">
            <a:schemeClr val="dk1"/>
          </a:effectRef>
          <a:fontRef idx="minor">
            <a:schemeClr val="dk1"/>
          </a:fontRef>
        </p:style>
        <p:txBody>
          <a:bodyPr>
            <a:noAutofit/>
          </a:bodyPr>
          <a:lstStyle/>
          <a:p>
            <a:r>
              <a:rPr lang="zh-TW" altLang="zh-TW" sz="3200" b="1" dirty="0">
                <a:latin typeface="標楷體" panose="03000509000000000000" pitchFamily="65" charset="-120"/>
                <a:ea typeface="標楷體" panose="03000509000000000000" pitchFamily="65" charset="-120"/>
              </a:rPr>
              <a:t>肆、新制下因繼承或贈與取得房地之問題</a:t>
            </a:r>
            <a:endParaRPr lang="zh-TW" altLang="en-US" sz="32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714975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投影片編號版面配置區 6"/>
          <p:cNvSpPr>
            <a:spLocks noGrp="1"/>
          </p:cNvSpPr>
          <p:nvPr>
            <p:ph type="sldNum" sz="quarter" idx="12"/>
          </p:nvPr>
        </p:nvSpPr>
        <p:spPr/>
        <p:txBody>
          <a:bodyPr/>
          <a:lstStyle/>
          <a:p>
            <a:fld id="{29056310-2E93-4FFF-A86A-018B2BB499B7}" type="slidenum">
              <a:rPr lang="zh-TW" altLang="en-US" smtClean="0"/>
              <a:t>11</a:t>
            </a:fld>
            <a:endParaRPr lang="zh-TW" altLang="en-US" dirty="0"/>
          </a:p>
        </p:txBody>
      </p:sp>
      <p:sp>
        <p:nvSpPr>
          <p:cNvPr id="2" name="標題 1"/>
          <p:cNvSpPr>
            <a:spLocks noGrp="1"/>
          </p:cNvSpPr>
          <p:nvPr>
            <p:ph type="title"/>
          </p:nvPr>
        </p:nvSpPr>
        <p:spPr>
          <a:xfrm>
            <a:off x="457200" y="274638"/>
            <a:ext cx="8229600" cy="562074"/>
          </a:xfrm>
        </p:spPr>
        <p:txBody>
          <a:bodyPr>
            <a:normAutofit fontScale="90000"/>
          </a:bodyPr>
          <a:lstStyle/>
          <a:p>
            <a:r>
              <a:rPr lang="zh-TW" altLang="zh-TW" sz="3600" b="1" dirty="0">
                <a:latin typeface="標楷體" panose="03000509000000000000" pitchFamily="65" charset="-120"/>
                <a:ea typeface="標楷體" panose="03000509000000000000" pitchFamily="65" charset="-120"/>
              </a:rPr>
              <a:t>伍、答客篇</a:t>
            </a:r>
            <a:endParaRPr lang="zh-TW" altLang="en-US" sz="3600" dirty="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1523606004"/>
              </p:ext>
            </p:extLst>
          </p:nvPr>
        </p:nvGraphicFramePr>
        <p:xfrm>
          <a:off x="395536" y="908720"/>
          <a:ext cx="8280920" cy="5212776"/>
        </p:xfrm>
        <a:graphic>
          <a:graphicData uri="http://schemas.openxmlformats.org/drawingml/2006/table">
            <a:tbl>
              <a:tblPr firstRow="1" firstCol="1" bandRow="1">
                <a:tableStyleId>{5C22544A-7EE6-4342-B048-85BDC9FD1C3A}</a:tableStyleId>
              </a:tblPr>
              <a:tblGrid>
                <a:gridCol w="697907"/>
                <a:gridCol w="3791079"/>
                <a:gridCol w="3791934"/>
              </a:tblGrid>
              <a:tr h="237159">
                <a:tc>
                  <a:txBody>
                    <a:bodyPr/>
                    <a:lstStyle/>
                    <a:p>
                      <a:pPr algn="ctr">
                        <a:spcAft>
                          <a:spcPts val="0"/>
                        </a:spcAft>
                      </a:pPr>
                      <a:r>
                        <a:rPr lang="zh-TW" sz="1600" kern="100" dirty="0">
                          <a:effectLst/>
                          <a:latin typeface="標楷體" panose="03000509000000000000" pitchFamily="65" charset="-120"/>
                          <a:ea typeface="標楷體" panose="03000509000000000000" pitchFamily="65" charset="-120"/>
                        </a:rPr>
                        <a:t>項次</a:t>
                      </a:r>
                      <a:endParaRPr lang="zh-TW" sz="16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600" kern="100" dirty="0">
                          <a:effectLst/>
                          <a:latin typeface="標楷體" panose="03000509000000000000" pitchFamily="65" charset="-120"/>
                          <a:ea typeface="標楷體" panose="03000509000000000000" pitchFamily="65" charset="-120"/>
                        </a:rPr>
                        <a:t>提問內容</a:t>
                      </a:r>
                      <a:endParaRPr lang="zh-TW" sz="16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600" kern="100">
                          <a:effectLst/>
                          <a:latin typeface="標楷體" panose="03000509000000000000" pitchFamily="65" charset="-120"/>
                          <a:ea typeface="標楷體" panose="03000509000000000000" pitchFamily="65" charset="-120"/>
                        </a:rPr>
                        <a:t>回答內容</a:t>
                      </a:r>
                      <a:endParaRPr lang="zh-TW" sz="16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1660116">
                <a:tc>
                  <a:txBody>
                    <a:bodyPr/>
                    <a:lstStyle/>
                    <a:p>
                      <a:pPr algn="just">
                        <a:spcAft>
                          <a:spcPts val="0"/>
                        </a:spcAft>
                      </a:pPr>
                      <a:r>
                        <a:rPr lang="zh-TW" sz="1600" kern="100">
                          <a:effectLst/>
                          <a:latin typeface="標楷體" panose="03000509000000000000" pitchFamily="65" charset="-120"/>
                          <a:ea typeface="標楷體" panose="03000509000000000000" pitchFamily="65" charset="-120"/>
                        </a:rPr>
                        <a:t>一</a:t>
                      </a:r>
                      <a:endParaRPr lang="zh-TW" sz="16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just">
                        <a:spcAft>
                          <a:spcPts val="0"/>
                        </a:spcAft>
                      </a:pPr>
                      <a:r>
                        <a:rPr lang="zh-TW" sz="1600" kern="100" dirty="0">
                          <a:effectLst/>
                          <a:latin typeface="標楷體" panose="03000509000000000000" pitchFamily="65" charset="-120"/>
                          <a:ea typeface="標楷體" panose="03000509000000000000" pitchFamily="65" charset="-120"/>
                        </a:rPr>
                        <a:t>房地合一課徵所得稅申報作業要點：</a:t>
                      </a:r>
                    </a:p>
                    <a:p>
                      <a:pPr algn="just">
                        <a:spcAft>
                          <a:spcPts val="0"/>
                        </a:spcAft>
                      </a:pPr>
                      <a:r>
                        <a:rPr lang="en-US" sz="1600" kern="100" dirty="0">
                          <a:effectLst/>
                          <a:latin typeface="標楷體" panose="03000509000000000000" pitchFamily="65" charset="-120"/>
                          <a:ea typeface="標楷體" panose="03000509000000000000" pitchFamily="65" charset="-120"/>
                        </a:rPr>
                        <a:t>1.</a:t>
                      </a:r>
                      <a:r>
                        <a:rPr lang="zh-TW" sz="1600" kern="100" dirty="0">
                          <a:effectLst/>
                          <a:latin typeface="標楷體" panose="03000509000000000000" pitchFamily="65" charset="-120"/>
                          <a:ea typeface="標楷體" panose="03000509000000000000" pitchFamily="65" charset="-120"/>
                        </a:rPr>
                        <a:t>第</a:t>
                      </a:r>
                      <a:r>
                        <a:rPr lang="en-US" sz="1600" kern="100" dirty="0">
                          <a:effectLst/>
                          <a:latin typeface="標楷體" panose="03000509000000000000" pitchFamily="65" charset="-120"/>
                          <a:ea typeface="標楷體" panose="03000509000000000000" pitchFamily="65" charset="-120"/>
                        </a:rPr>
                        <a:t>18</a:t>
                      </a:r>
                      <a:r>
                        <a:rPr lang="zh-TW" sz="1600" kern="100" dirty="0">
                          <a:effectLst/>
                          <a:latin typeface="標楷體" panose="03000509000000000000" pitchFamily="65" charset="-120"/>
                          <a:ea typeface="標楷體" panose="03000509000000000000" pitchFamily="65" charset="-120"/>
                        </a:rPr>
                        <a:t>點：</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第二項</a:t>
                      </a:r>
                      <a:r>
                        <a:rPr lang="en-US" sz="1600" kern="100" dirty="0">
                          <a:effectLst/>
                          <a:latin typeface="標楷體" panose="03000509000000000000" pitchFamily="65" charset="-120"/>
                          <a:ea typeface="標楷體" panose="03000509000000000000" pitchFamily="65" charset="-120"/>
                        </a:rPr>
                        <a:t>)</a:t>
                      </a:r>
                      <a:endParaRPr lang="zh-TW" sz="1600" kern="100" dirty="0">
                        <a:effectLst/>
                        <a:latin typeface="標楷體" panose="03000509000000000000" pitchFamily="65" charset="-120"/>
                        <a:ea typeface="標楷體" panose="03000509000000000000" pitchFamily="65" charset="-120"/>
                      </a:endParaRPr>
                    </a:p>
                    <a:p>
                      <a:pPr marL="152400" algn="just">
                        <a:spcAft>
                          <a:spcPts val="0"/>
                        </a:spcAft>
                      </a:pPr>
                      <a:r>
                        <a:rPr lang="zh-TW" sz="1600" kern="100" dirty="0">
                          <a:effectLst/>
                          <a:latin typeface="標楷體" panose="03000509000000000000" pitchFamily="65" charset="-120"/>
                          <a:ea typeface="標楷體" panose="03000509000000000000" pitchFamily="65" charset="-120"/>
                        </a:rPr>
                        <a:t>個人以自有土地自地自建或與營利事業合建，設有固定營業場所</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包含設置網路成加入拍賣網站等</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具備營業牌號</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不論是否已依法辦理登記</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或雇用員工協助處理土地銷售。</a:t>
                      </a:r>
                      <a:endParaRPr lang="zh-TW" sz="16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152400" indent="-152400" algn="just">
                        <a:spcAft>
                          <a:spcPts val="0"/>
                        </a:spcAft>
                      </a:pP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依法條觀之，若個人未設置，不認屬為營利事業。</a:t>
                      </a:r>
                      <a:endParaRPr lang="zh-TW" sz="16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r>
              <a:tr h="711478">
                <a:tc>
                  <a:txBody>
                    <a:bodyPr/>
                    <a:lstStyle/>
                    <a:p>
                      <a:pPr algn="just">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182563" indent="-182563" algn="just">
                        <a:spcAft>
                          <a:spcPts val="0"/>
                        </a:spcAft>
                      </a:pPr>
                      <a:r>
                        <a:rPr lang="en-US" sz="1600" kern="100" dirty="0">
                          <a:effectLst/>
                          <a:latin typeface="標楷體" panose="03000509000000000000" pitchFamily="65" charset="-120"/>
                          <a:ea typeface="標楷體" panose="03000509000000000000" pitchFamily="65" charset="-120"/>
                        </a:rPr>
                        <a:t>2.</a:t>
                      </a:r>
                      <a:r>
                        <a:rPr lang="zh-TW" sz="1600" kern="100" dirty="0">
                          <a:effectLst/>
                          <a:latin typeface="標楷體" panose="03000509000000000000" pitchFamily="65" charset="-120"/>
                          <a:ea typeface="標楷體" panose="03000509000000000000" pitchFamily="65" charset="-120"/>
                        </a:rPr>
                        <a:t>這裡提的網站、固定營業場所，這些都是建設公司設置，如個人沒有設置，是否就不視為營業人。</a:t>
                      </a:r>
                      <a:endParaRPr lang="zh-TW" sz="16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just">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948638">
                <a:tc>
                  <a:txBody>
                    <a:bodyPr/>
                    <a:lstStyle/>
                    <a:p>
                      <a:pPr algn="just">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182563" indent="-182563" algn="just">
                        <a:spcAft>
                          <a:spcPts val="0"/>
                        </a:spcAft>
                      </a:pPr>
                      <a:r>
                        <a:rPr lang="en-US" sz="1600" kern="100" dirty="0">
                          <a:effectLst/>
                          <a:latin typeface="標楷體" panose="03000509000000000000" pitchFamily="65" charset="-120"/>
                          <a:ea typeface="標楷體" panose="03000509000000000000" pitchFamily="65" charset="-120"/>
                        </a:rPr>
                        <a:t>3.</a:t>
                      </a:r>
                      <a:r>
                        <a:rPr lang="zh-TW" sz="1600" kern="100" dirty="0">
                          <a:effectLst/>
                          <a:latin typeface="標楷體" panose="03000509000000000000" pitchFamily="65" charset="-120"/>
                          <a:ea typeface="標楷體" panose="03000509000000000000" pitchFamily="65" charset="-120"/>
                        </a:rPr>
                        <a:t>第</a:t>
                      </a:r>
                      <a:r>
                        <a:rPr lang="en-US" sz="1600" kern="100" dirty="0">
                          <a:effectLst/>
                          <a:latin typeface="標楷體" panose="03000509000000000000" pitchFamily="65" charset="-120"/>
                          <a:ea typeface="標楷體" panose="03000509000000000000" pitchFamily="65" charset="-120"/>
                        </a:rPr>
                        <a:t>18</a:t>
                      </a:r>
                      <a:r>
                        <a:rPr lang="zh-TW" sz="1600" kern="100" dirty="0">
                          <a:effectLst/>
                          <a:latin typeface="標楷體" panose="03000509000000000000" pitchFamily="65" charset="-120"/>
                          <a:ea typeface="標楷體" panose="03000509000000000000" pitchFamily="65" charset="-120"/>
                        </a:rPr>
                        <a:t>點所規範的是</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個人</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不論是否有營利事業型態？意謂個人對於所合建之個案來論，是否符合第</a:t>
                      </a:r>
                      <a:r>
                        <a:rPr lang="en-US" sz="1600" kern="100" dirty="0">
                          <a:effectLst/>
                          <a:latin typeface="標楷體" panose="03000509000000000000" pitchFamily="65" charset="-120"/>
                          <a:ea typeface="標楷體" panose="03000509000000000000" pitchFamily="65" charset="-120"/>
                        </a:rPr>
                        <a:t>18</a:t>
                      </a:r>
                      <a:r>
                        <a:rPr lang="zh-TW" sz="1600" kern="100" dirty="0">
                          <a:effectLst/>
                          <a:latin typeface="標楷體" panose="03000509000000000000" pitchFamily="65" charset="-120"/>
                          <a:ea typeface="標楷體" panose="03000509000000000000" pitchFamily="65" charset="-120"/>
                        </a:rPr>
                        <a:t>點所提之要點判定有無認屬營利事業單位嗎？</a:t>
                      </a:r>
                      <a:endParaRPr lang="zh-TW" sz="16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just">
                        <a:spcAft>
                          <a:spcPts val="0"/>
                        </a:spcAft>
                      </a:pPr>
                      <a:r>
                        <a:rPr lang="en-US" sz="1600" kern="100">
                          <a:effectLst/>
                          <a:latin typeface="標楷體" panose="03000509000000000000" pitchFamily="65" charset="-120"/>
                          <a:ea typeface="標楷體" panose="03000509000000000000" pitchFamily="65" charset="-120"/>
                        </a:rPr>
                        <a:t>●</a:t>
                      </a:r>
                      <a:r>
                        <a:rPr lang="zh-TW" sz="1600" kern="100">
                          <a:effectLst/>
                          <a:latin typeface="標楷體" panose="03000509000000000000" pitchFamily="65" charset="-120"/>
                          <a:ea typeface="標楷體" panose="03000509000000000000" pitchFamily="65" charset="-120"/>
                        </a:rPr>
                        <a:t>是</a:t>
                      </a:r>
                      <a:endParaRPr lang="zh-TW" sz="16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1555176">
                <a:tc>
                  <a:txBody>
                    <a:bodyPr/>
                    <a:lstStyle/>
                    <a:p>
                      <a:pPr algn="just">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182563" indent="-182563" algn="just">
                        <a:spcAft>
                          <a:spcPts val="0"/>
                        </a:spcAft>
                      </a:pPr>
                      <a:r>
                        <a:rPr lang="en-US" sz="1600" kern="100" dirty="0">
                          <a:effectLst/>
                          <a:latin typeface="標楷體" panose="03000509000000000000" pitchFamily="65" charset="-120"/>
                          <a:ea typeface="標楷體" panose="03000509000000000000" pitchFamily="65" charset="-120"/>
                        </a:rPr>
                        <a:t>4.</a:t>
                      </a:r>
                      <a:r>
                        <a:rPr lang="zh-TW" sz="1600" kern="100" dirty="0">
                          <a:effectLst/>
                          <a:latin typeface="標楷體" panose="03000509000000000000" pitchFamily="65" charset="-120"/>
                          <a:ea typeface="標楷體" panose="03000509000000000000" pitchFamily="65" charset="-120"/>
                        </a:rPr>
                        <a:t>此申報作業要點是自</a:t>
                      </a:r>
                      <a:r>
                        <a:rPr lang="en-US" sz="1600" kern="100" dirty="0">
                          <a:effectLst/>
                          <a:latin typeface="標楷體" panose="03000509000000000000" pitchFamily="65" charset="-120"/>
                          <a:ea typeface="標楷體" panose="03000509000000000000" pitchFamily="65" charset="-120"/>
                        </a:rPr>
                        <a:t>2015</a:t>
                      </a:r>
                      <a:r>
                        <a:rPr lang="zh-TW" sz="1600" kern="100" dirty="0">
                          <a:effectLst/>
                          <a:latin typeface="標楷體" panose="03000509000000000000" pitchFamily="65" charset="-120"/>
                          <a:ea typeface="標楷體" panose="03000509000000000000" pitchFamily="65" charset="-120"/>
                        </a:rPr>
                        <a:t>年</a:t>
                      </a:r>
                      <a:r>
                        <a:rPr lang="en-US" sz="1600" kern="100" dirty="0">
                          <a:effectLst/>
                          <a:latin typeface="標楷體" panose="03000509000000000000" pitchFamily="65" charset="-120"/>
                          <a:ea typeface="標楷體" panose="03000509000000000000" pitchFamily="65" charset="-120"/>
                        </a:rPr>
                        <a:t>1</a:t>
                      </a:r>
                      <a:r>
                        <a:rPr lang="zh-TW" sz="1600" kern="100" dirty="0">
                          <a:effectLst/>
                          <a:latin typeface="標楷體" panose="03000509000000000000" pitchFamily="65" charset="-120"/>
                          <a:ea typeface="標楷體" panose="03000509000000000000" pitchFamily="65" charset="-120"/>
                        </a:rPr>
                        <a:t>月</a:t>
                      </a:r>
                      <a:r>
                        <a:rPr lang="en-US" sz="1600" kern="100" dirty="0">
                          <a:effectLst/>
                          <a:latin typeface="標楷體" panose="03000509000000000000" pitchFamily="65" charset="-120"/>
                          <a:ea typeface="標楷體" panose="03000509000000000000" pitchFamily="65" charset="-120"/>
                        </a:rPr>
                        <a:t>1</a:t>
                      </a:r>
                      <a:r>
                        <a:rPr lang="zh-TW" sz="1600" kern="100" dirty="0">
                          <a:effectLst/>
                          <a:latin typeface="標楷體" panose="03000509000000000000" pitchFamily="65" charset="-120"/>
                          <a:ea typeface="標楷體" panose="03000509000000000000" pitchFamily="65" charset="-120"/>
                        </a:rPr>
                        <a:t>日開始，計算不溯及既往，對嗎？</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第</a:t>
                      </a:r>
                      <a:r>
                        <a:rPr lang="en-US" sz="1600" kern="100" dirty="0">
                          <a:effectLst/>
                          <a:latin typeface="標楷體" panose="03000509000000000000" pitchFamily="65" charset="-120"/>
                          <a:ea typeface="標楷體" panose="03000509000000000000" pitchFamily="65" charset="-120"/>
                        </a:rPr>
                        <a:t>18</a:t>
                      </a:r>
                      <a:r>
                        <a:rPr lang="zh-TW" sz="1600" kern="100" dirty="0">
                          <a:effectLst/>
                          <a:latin typeface="標楷體" panose="03000509000000000000" pitchFamily="65" charset="-120"/>
                          <a:ea typeface="標楷體" panose="03000509000000000000" pitchFamily="65" charset="-120"/>
                        </a:rPr>
                        <a:t>條</a:t>
                      </a:r>
                      <a:r>
                        <a:rPr lang="en-US" sz="1600" kern="100" dirty="0">
                          <a:effectLst/>
                          <a:latin typeface="標楷體" panose="03000509000000000000" pitchFamily="65" charset="-120"/>
                          <a:ea typeface="標楷體" panose="03000509000000000000" pitchFamily="65" charset="-120"/>
                        </a:rPr>
                        <a:t>)(1-2)2.</a:t>
                      </a:r>
                      <a:r>
                        <a:rPr lang="zh-TW" sz="1600" kern="100" dirty="0">
                          <a:effectLst/>
                          <a:latin typeface="標楷體" panose="03000509000000000000" pitchFamily="65" charset="-120"/>
                          <a:ea typeface="標楷體" panose="03000509000000000000" pitchFamily="65" charset="-120"/>
                        </a:rPr>
                        <a:t>個人五年內參與之興建房屋案件達二案以上</a:t>
                      </a:r>
                      <a:r>
                        <a:rPr lang="zh-TW" sz="1600" kern="100" dirty="0" smtClean="0">
                          <a:effectLst/>
                          <a:latin typeface="標楷體" panose="03000509000000000000" pitchFamily="65" charset="-120"/>
                          <a:ea typeface="標楷體" panose="03000509000000000000" pitchFamily="65" charset="-120"/>
                        </a:rPr>
                        <a:t>。</a:t>
                      </a:r>
                      <a:r>
                        <a:rPr lang="en-US" sz="1600" kern="100" dirty="0" smtClean="0">
                          <a:effectLst/>
                          <a:latin typeface="標楷體" panose="03000509000000000000" pitchFamily="65" charset="-120"/>
                          <a:ea typeface="標楷體" panose="03000509000000000000" pitchFamily="65" charset="-120"/>
                        </a:rPr>
                        <a:t>(</a:t>
                      </a:r>
                      <a:r>
                        <a:rPr lang="en-US" sz="1600" kern="100" dirty="0">
                          <a:effectLst/>
                          <a:latin typeface="標楷體" panose="03000509000000000000" pitchFamily="65" charset="-120"/>
                          <a:ea typeface="標楷體" panose="03000509000000000000" pitchFamily="65" charset="-120"/>
                        </a:rPr>
                        <a:t>1-3)3.</a:t>
                      </a:r>
                      <a:r>
                        <a:rPr lang="zh-TW" sz="1600" kern="100" dirty="0">
                          <a:effectLst/>
                          <a:latin typeface="標楷體" panose="03000509000000000000" pitchFamily="65" charset="-120"/>
                          <a:ea typeface="標楷體" panose="03000509000000000000" pitchFamily="65" charset="-120"/>
                        </a:rPr>
                        <a:t>個人以持有期間在</a:t>
                      </a:r>
                      <a:r>
                        <a:rPr lang="en-US" sz="1600" kern="100" dirty="0">
                          <a:effectLst/>
                          <a:latin typeface="標楷體" panose="03000509000000000000" pitchFamily="65" charset="-120"/>
                          <a:ea typeface="標楷體" panose="03000509000000000000" pitchFamily="65" charset="-120"/>
                        </a:rPr>
                        <a:t>2</a:t>
                      </a:r>
                      <a:r>
                        <a:rPr lang="zh-TW" sz="1600" kern="100" dirty="0">
                          <a:effectLst/>
                          <a:latin typeface="標楷體" panose="03000509000000000000" pitchFamily="65" charset="-120"/>
                          <a:ea typeface="標楷體" panose="03000509000000000000" pitchFamily="65" charset="-120"/>
                        </a:rPr>
                        <a:t>年內之土地，與營利事業合建。</a:t>
                      </a:r>
                      <a:endParaRPr lang="zh-TW" sz="16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182563" indent="-182563" algn="just">
                        <a:spcAft>
                          <a:spcPts val="0"/>
                        </a:spcAft>
                      </a:pPr>
                      <a:r>
                        <a:rPr lang="en-US" sz="1600" kern="100" dirty="0">
                          <a:effectLst/>
                          <a:latin typeface="標楷體" panose="03000509000000000000" pitchFamily="65" charset="-120"/>
                          <a:ea typeface="標楷體" panose="03000509000000000000" pitchFamily="65" charset="-120"/>
                        </a:rPr>
                        <a:t>1.</a:t>
                      </a:r>
                      <a:r>
                        <a:rPr lang="zh-TW" sz="1600" kern="100" dirty="0">
                          <a:effectLst/>
                          <a:latin typeface="標楷體" panose="03000509000000000000" pitchFamily="65" charset="-120"/>
                          <a:ea typeface="標楷體" panose="03000509000000000000" pitchFamily="65" charset="-120"/>
                        </a:rPr>
                        <a:t>法條並未規定是否溯及既定或不溯及既往。</a:t>
                      </a:r>
                    </a:p>
                    <a:p>
                      <a:pPr marL="182563" indent="-182563" algn="just">
                        <a:spcAft>
                          <a:spcPts val="0"/>
                        </a:spcAft>
                      </a:pPr>
                      <a:r>
                        <a:rPr lang="en-US" sz="1600" kern="100" dirty="0">
                          <a:effectLst/>
                          <a:latin typeface="標楷體" panose="03000509000000000000" pitchFamily="65" charset="-120"/>
                          <a:ea typeface="標楷體" panose="03000509000000000000" pitchFamily="65" charset="-120"/>
                        </a:rPr>
                        <a:t>2.</a:t>
                      </a:r>
                      <a:r>
                        <a:rPr lang="zh-TW" sz="1600" kern="100" dirty="0">
                          <a:effectLst/>
                          <a:latin typeface="標楷體" panose="03000509000000000000" pitchFamily="65" charset="-120"/>
                          <a:ea typeface="標楷體" panose="03000509000000000000" pitchFamily="65" charset="-120"/>
                        </a:rPr>
                        <a:t>在新制實施前，未對此有所規定及定義</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地主是否為經營性營利行為</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。但新制之定義及精神，可參考之。</a:t>
                      </a:r>
                      <a:endParaRPr lang="zh-TW" sz="16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3188046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29056310-2E93-4FFF-A86A-018B2BB499B7}" type="slidenum">
              <a:rPr lang="zh-TW" altLang="en-US" smtClean="0"/>
              <a:t>12</a:t>
            </a:fld>
            <a:endParaRPr lang="zh-TW" altLang="en-US" dirty="0"/>
          </a:p>
        </p:txBody>
      </p:sp>
      <p:sp>
        <p:nvSpPr>
          <p:cNvPr id="2" name="標題 1"/>
          <p:cNvSpPr>
            <a:spLocks noGrp="1"/>
          </p:cNvSpPr>
          <p:nvPr>
            <p:ph type="title"/>
          </p:nvPr>
        </p:nvSpPr>
        <p:spPr>
          <a:xfrm>
            <a:off x="457200" y="274638"/>
            <a:ext cx="8229600" cy="562074"/>
          </a:xfrm>
        </p:spPr>
        <p:txBody>
          <a:bodyPr>
            <a:normAutofit fontScale="90000"/>
          </a:bodyPr>
          <a:lstStyle/>
          <a:p>
            <a:r>
              <a:rPr lang="zh-TW" altLang="zh-TW" sz="3600" b="1" dirty="0">
                <a:latin typeface="標楷體" panose="03000509000000000000" pitchFamily="65" charset="-120"/>
                <a:ea typeface="標楷體" panose="03000509000000000000" pitchFamily="65" charset="-120"/>
              </a:rPr>
              <a:t>伍、答客篇</a:t>
            </a:r>
            <a:endParaRPr lang="zh-TW" altLang="en-US" sz="3600" dirty="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3064496828"/>
              </p:ext>
            </p:extLst>
          </p:nvPr>
        </p:nvGraphicFramePr>
        <p:xfrm>
          <a:off x="395536" y="908720"/>
          <a:ext cx="8280920" cy="5486400"/>
        </p:xfrm>
        <a:graphic>
          <a:graphicData uri="http://schemas.openxmlformats.org/drawingml/2006/table">
            <a:tbl>
              <a:tblPr firstRow="1" firstCol="1" bandRow="1">
                <a:tableStyleId>{5C22544A-7EE6-4342-B048-85BDC9FD1C3A}</a:tableStyleId>
              </a:tblPr>
              <a:tblGrid>
                <a:gridCol w="697907"/>
                <a:gridCol w="3791079"/>
                <a:gridCol w="3791934"/>
              </a:tblGrid>
              <a:tr h="241070">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項次</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提問內容</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a:effectLst/>
                          <a:latin typeface="標楷體" panose="03000509000000000000" pitchFamily="65" charset="-120"/>
                          <a:ea typeface="標楷體" panose="03000509000000000000" pitchFamily="65" charset="-120"/>
                        </a:rPr>
                        <a:t>回答內容</a:t>
                      </a:r>
                      <a:endParaRPr lang="zh-TW" sz="18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1687492">
                <a:tc>
                  <a:txBody>
                    <a:bodyPr/>
                    <a:lstStyle/>
                    <a:p>
                      <a:pPr algn="just">
                        <a:spcAft>
                          <a:spcPts val="0"/>
                        </a:spcAft>
                      </a:pPr>
                      <a:r>
                        <a:rPr lang="zh-TW" sz="1800" kern="100" dirty="0">
                          <a:effectLst/>
                          <a:latin typeface="Calibri"/>
                          <a:ea typeface="標楷體"/>
                          <a:cs typeface="Times New Roman"/>
                        </a:rPr>
                        <a:t>二</a:t>
                      </a:r>
                      <a:endParaRPr lang="zh-TW" sz="1800" kern="100" dirty="0">
                        <a:effectLst/>
                        <a:latin typeface="Calibri"/>
                        <a:ea typeface="新細明體"/>
                        <a:cs typeface="Times New Roman"/>
                      </a:endParaRPr>
                    </a:p>
                  </a:txBody>
                  <a:tcPr marL="68580" marR="68580" marT="0" marB="0" anchor="ctr"/>
                </a:tc>
                <a:tc>
                  <a:txBody>
                    <a:bodyPr/>
                    <a:lstStyle/>
                    <a:p>
                      <a:pPr algn="just">
                        <a:spcAft>
                          <a:spcPts val="0"/>
                        </a:spcAft>
                      </a:pPr>
                      <a:r>
                        <a:rPr lang="zh-TW" sz="1800" kern="100" dirty="0">
                          <a:effectLst/>
                          <a:latin typeface="Calibri"/>
                          <a:ea typeface="標楷體"/>
                          <a:cs typeface="Times New Roman"/>
                        </a:rPr>
                        <a:t>關於要點所提之個人與建商合建分售</a:t>
                      </a:r>
                      <a:r>
                        <a:rPr lang="en-US" sz="1800" kern="100" dirty="0">
                          <a:effectLst/>
                          <a:latin typeface="Calibri"/>
                          <a:ea typeface="標楷體"/>
                          <a:cs typeface="Times New Roman"/>
                        </a:rPr>
                        <a:t>(</a:t>
                      </a:r>
                      <a:r>
                        <a:rPr lang="zh-TW" sz="1800" kern="100" dirty="0">
                          <a:effectLst/>
                          <a:latin typeface="Calibri"/>
                          <a:ea typeface="標楷體"/>
                          <a:cs typeface="Times New Roman"/>
                        </a:rPr>
                        <a:t>分成</a:t>
                      </a:r>
                      <a:r>
                        <a:rPr lang="en-US" sz="1800" kern="100" dirty="0">
                          <a:effectLst/>
                          <a:latin typeface="Calibri"/>
                          <a:ea typeface="標楷體"/>
                          <a:cs typeface="Times New Roman"/>
                        </a:rPr>
                        <a:t>)</a:t>
                      </a:r>
                      <a:r>
                        <a:rPr lang="zh-TW" sz="1800" kern="100" dirty="0">
                          <a:effectLst/>
                          <a:latin typeface="Calibri"/>
                          <a:ea typeface="標楷體"/>
                          <a:cs typeface="Times New Roman"/>
                        </a:rPr>
                        <a:t>若符合要點第</a:t>
                      </a:r>
                      <a:r>
                        <a:rPr lang="en-US" sz="1800" kern="100" dirty="0">
                          <a:effectLst/>
                          <a:latin typeface="Calibri"/>
                          <a:ea typeface="標楷體"/>
                          <a:cs typeface="Times New Roman"/>
                        </a:rPr>
                        <a:t>18</a:t>
                      </a:r>
                      <a:r>
                        <a:rPr lang="zh-TW" sz="1800" kern="100" dirty="0">
                          <a:effectLst/>
                          <a:latin typeface="Calibri"/>
                          <a:ea typeface="標楷體"/>
                          <a:cs typeface="Times New Roman"/>
                        </a:rPr>
                        <a:t>點所提之規定，則屬營利事業</a:t>
                      </a:r>
                      <a:endParaRPr lang="zh-TW" sz="1800" kern="100" dirty="0">
                        <a:effectLst/>
                        <a:latin typeface="Calibri"/>
                        <a:ea typeface="新細明體"/>
                        <a:cs typeface="Times New Roman"/>
                      </a:endParaRPr>
                    </a:p>
                    <a:p>
                      <a:pPr marL="274638" indent="-274638" algn="just">
                        <a:spcAft>
                          <a:spcPts val="0"/>
                        </a:spcAft>
                      </a:pPr>
                      <a:r>
                        <a:rPr lang="en-US" sz="1800" kern="100" dirty="0">
                          <a:effectLst/>
                          <a:latin typeface="標楷體"/>
                          <a:ea typeface="新細明體"/>
                          <a:cs typeface="Times New Roman"/>
                        </a:rPr>
                        <a:t>1.</a:t>
                      </a:r>
                      <a:r>
                        <a:rPr lang="zh-TW" sz="1800" kern="100" dirty="0">
                          <a:effectLst/>
                          <a:latin typeface="Calibri"/>
                          <a:ea typeface="標楷體"/>
                          <a:cs typeface="Times New Roman"/>
                        </a:rPr>
                        <a:t>要點第</a:t>
                      </a:r>
                      <a:r>
                        <a:rPr lang="en-US" sz="1800" kern="100" dirty="0">
                          <a:effectLst/>
                          <a:latin typeface="Calibri"/>
                          <a:ea typeface="標楷體"/>
                          <a:cs typeface="Times New Roman"/>
                        </a:rPr>
                        <a:t>18</a:t>
                      </a:r>
                      <a:r>
                        <a:rPr lang="zh-TW" sz="1800" kern="100" dirty="0">
                          <a:effectLst/>
                          <a:latin typeface="Calibri"/>
                          <a:ea typeface="標楷體"/>
                          <a:cs typeface="Times New Roman"/>
                        </a:rPr>
                        <a:t>點中所提個人</a:t>
                      </a:r>
                      <a:r>
                        <a:rPr lang="zh-TW" sz="1800" kern="100" dirty="0" smtClean="0">
                          <a:effectLst/>
                          <a:latin typeface="Calibri"/>
                          <a:ea typeface="標楷體"/>
                          <a:cs typeface="Times New Roman"/>
                        </a:rPr>
                        <a:t>以</a:t>
                      </a:r>
                      <a:r>
                        <a:rPr lang="en-US" sz="1800" kern="100" dirty="0" smtClean="0">
                          <a:effectLst/>
                          <a:latin typeface="Calibri"/>
                          <a:ea typeface="標楷體"/>
                          <a:cs typeface="Times New Roman"/>
                        </a:rPr>
                        <a:t>“</a:t>
                      </a:r>
                      <a:r>
                        <a:rPr lang="zh-TW" sz="1800" kern="100" dirty="0" smtClean="0">
                          <a:effectLst/>
                          <a:latin typeface="Calibri"/>
                          <a:ea typeface="標楷體"/>
                          <a:cs typeface="Times New Roman"/>
                        </a:rPr>
                        <a:t>持有期間</a:t>
                      </a:r>
                      <a:r>
                        <a:rPr lang="en-US" sz="1800" kern="100" dirty="0" smtClean="0">
                          <a:effectLst/>
                          <a:latin typeface="Calibri"/>
                          <a:ea typeface="標楷體"/>
                          <a:cs typeface="Times New Roman"/>
                        </a:rPr>
                        <a:t>”</a:t>
                      </a:r>
                      <a:r>
                        <a:rPr lang="zh-TW" sz="1800" kern="100" dirty="0" smtClean="0">
                          <a:effectLst/>
                          <a:latin typeface="Calibri"/>
                          <a:ea typeface="標楷體"/>
                          <a:cs typeface="Times New Roman"/>
                        </a:rPr>
                        <a:t>在</a:t>
                      </a:r>
                      <a:r>
                        <a:rPr lang="en-US" sz="1800" kern="100" dirty="0">
                          <a:effectLst/>
                          <a:latin typeface="Calibri"/>
                          <a:ea typeface="標楷體"/>
                          <a:cs typeface="Times New Roman"/>
                        </a:rPr>
                        <a:t>2</a:t>
                      </a:r>
                      <a:r>
                        <a:rPr lang="zh-TW" sz="1800" kern="100" dirty="0">
                          <a:effectLst/>
                          <a:latin typeface="Calibri"/>
                          <a:ea typeface="標楷體"/>
                          <a:cs typeface="Times New Roman"/>
                        </a:rPr>
                        <a:t>年以內之土地與建商合建，此點所提</a:t>
                      </a:r>
                      <a:r>
                        <a:rPr lang="zh-TW" sz="1800" kern="100" dirty="0" smtClean="0">
                          <a:effectLst/>
                          <a:latin typeface="Calibri"/>
                          <a:ea typeface="標楷體"/>
                          <a:cs typeface="Times New Roman"/>
                        </a:rPr>
                        <a:t>之</a:t>
                      </a:r>
                      <a:r>
                        <a:rPr lang="en-US" sz="1800" kern="100" dirty="0" smtClean="0">
                          <a:effectLst/>
                          <a:latin typeface="Calibri"/>
                          <a:ea typeface="標楷體"/>
                          <a:cs typeface="Times New Roman"/>
                        </a:rPr>
                        <a:t>“</a:t>
                      </a:r>
                      <a:r>
                        <a:rPr lang="zh-TW" sz="1800" kern="100" dirty="0" smtClean="0">
                          <a:effectLst/>
                          <a:latin typeface="Calibri"/>
                          <a:ea typeface="標楷體"/>
                          <a:cs typeface="Times New Roman"/>
                        </a:rPr>
                        <a:t>持有期間</a:t>
                      </a:r>
                      <a:r>
                        <a:rPr lang="en-US" sz="1800" kern="100" dirty="0" smtClean="0">
                          <a:effectLst/>
                          <a:latin typeface="Calibri"/>
                          <a:ea typeface="標楷體"/>
                          <a:cs typeface="Times New Roman"/>
                        </a:rPr>
                        <a:t>”</a:t>
                      </a:r>
                      <a:r>
                        <a:rPr lang="zh-TW" sz="1800" kern="100" dirty="0" smtClean="0">
                          <a:effectLst/>
                          <a:latin typeface="Calibri"/>
                          <a:ea typeface="標楷體"/>
                          <a:cs typeface="Times New Roman"/>
                        </a:rPr>
                        <a:t>如何</a:t>
                      </a:r>
                      <a:r>
                        <a:rPr lang="zh-TW" sz="1800" kern="100" dirty="0">
                          <a:effectLst/>
                          <a:latin typeface="Calibri"/>
                          <a:ea typeface="標楷體"/>
                          <a:cs typeface="Times New Roman"/>
                        </a:rPr>
                        <a:t>判定？是指</a:t>
                      </a:r>
                      <a:r>
                        <a:rPr lang="zh-TW" sz="1800" kern="100" dirty="0" smtClean="0">
                          <a:effectLst/>
                          <a:latin typeface="Calibri"/>
                          <a:ea typeface="標楷體"/>
                          <a:cs typeface="Times New Roman"/>
                        </a:rPr>
                        <a:t>取得</a:t>
                      </a:r>
                      <a:r>
                        <a:rPr lang="zh-TW" altLang="en-US" sz="1800" kern="100" dirty="0" smtClean="0">
                          <a:effectLst/>
                          <a:latin typeface="Calibri"/>
                          <a:ea typeface="標楷體"/>
                          <a:cs typeface="Times New Roman"/>
                        </a:rPr>
                        <a:t>日</a:t>
                      </a:r>
                      <a:r>
                        <a:rPr lang="zh-TW" sz="1800" kern="100" dirty="0" smtClean="0">
                          <a:effectLst/>
                          <a:latin typeface="Calibri"/>
                          <a:ea typeface="標楷體"/>
                          <a:cs typeface="Times New Roman"/>
                        </a:rPr>
                        <a:t>至</a:t>
                      </a:r>
                      <a:r>
                        <a:rPr lang="zh-TW" sz="1800" kern="100" dirty="0">
                          <a:effectLst/>
                          <a:latin typeface="Calibri"/>
                          <a:ea typeface="標楷體"/>
                          <a:cs typeface="Times New Roman"/>
                        </a:rPr>
                        <a:t>與建商簽定合建分售契書之期間嗎？還是取得日至土地產權登記移轉之期間？還是取得日至與客戶簽訂買賣契約之期間？</a:t>
                      </a:r>
                      <a:endParaRPr lang="zh-TW" sz="1800" kern="100" dirty="0">
                        <a:effectLst/>
                        <a:latin typeface="Calibri"/>
                        <a:ea typeface="新細明體"/>
                        <a:cs typeface="Times New Roman"/>
                      </a:endParaRPr>
                    </a:p>
                  </a:txBody>
                  <a:tcPr marL="68580" marR="68580" marT="0" marB="0" anchor="ctr"/>
                </a:tc>
                <a:tc>
                  <a:txBody>
                    <a:bodyPr/>
                    <a:lstStyle/>
                    <a:p>
                      <a:pPr marL="152400" indent="-152400" algn="just">
                        <a:spcAft>
                          <a:spcPts val="0"/>
                        </a:spcAft>
                      </a:pPr>
                      <a:r>
                        <a:rPr lang="en-US" sz="1800" kern="100">
                          <a:effectLst/>
                          <a:latin typeface="標楷體"/>
                          <a:ea typeface="新細明體"/>
                          <a:cs typeface="Times New Roman"/>
                        </a:rPr>
                        <a:t>●</a:t>
                      </a:r>
                      <a:r>
                        <a:rPr lang="zh-TW" sz="1800" kern="100">
                          <a:effectLst/>
                          <a:latin typeface="Calibri"/>
                          <a:ea typeface="標楷體"/>
                          <a:cs typeface="Times New Roman"/>
                        </a:rPr>
                        <a:t>「持有期間」依申報作業要點第五點規定：為土地取得之日</a:t>
                      </a:r>
                      <a:r>
                        <a:rPr lang="en-US" sz="1800" kern="100">
                          <a:effectLst/>
                          <a:latin typeface="Calibri"/>
                          <a:ea typeface="標楷體"/>
                          <a:cs typeface="Times New Roman"/>
                        </a:rPr>
                        <a:t>(</a:t>
                      </a:r>
                      <a:r>
                        <a:rPr lang="zh-TW" sz="1800" kern="100">
                          <a:effectLst/>
                          <a:latin typeface="Calibri"/>
                          <a:ea typeface="標楷體"/>
                          <a:cs typeface="Times New Roman"/>
                        </a:rPr>
                        <a:t>土地所有權移轉登記日</a:t>
                      </a:r>
                      <a:r>
                        <a:rPr lang="en-US" sz="1800" kern="100">
                          <a:effectLst/>
                          <a:latin typeface="Calibri"/>
                          <a:ea typeface="標楷體"/>
                          <a:cs typeface="Times New Roman"/>
                        </a:rPr>
                        <a:t>)</a:t>
                      </a:r>
                      <a:r>
                        <a:rPr lang="zh-TW" sz="1800" kern="100">
                          <a:effectLst/>
                          <a:latin typeface="Calibri"/>
                          <a:ea typeface="標楷體"/>
                          <a:cs typeface="Times New Roman"/>
                        </a:rPr>
                        <a:t>起算至交易之日</a:t>
                      </a:r>
                      <a:r>
                        <a:rPr lang="en-US" sz="1800" kern="100">
                          <a:effectLst/>
                          <a:latin typeface="Calibri"/>
                          <a:ea typeface="標楷體"/>
                          <a:cs typeface="Times New Roman"/>
                        </a:rPr>
                        <a:t>(</a:t>
                      </a:r>
                      <a:r>
                        <a:rPr lang="zh-TW" sz="1800" kern="100">
                          <a:effectLst/>
                          <a:latin typeface="Calibri"/>
                          <a:ea typeface="標楷體"/>
                          <a:cs typeface="Times New Roman"/>
                        </a:rPr>
                        <a:t>土地所有權移轉登記日</a:t>
                      </a:r>
                      <a:r>
                        <a:rPr lang="en-US" sz="1800" kern="100">
                          <a:effectLst/>
                          <a:latin typeface="Calibri"/>
                          <a:ea typeface="標楷體"/>
                          <a:cs typeface="Times New Roman"/>
                        </a:rPr>
                        <a:t>)</a:t>
                      </a:r>
                      <a:r>
                        <a:rPr lang="zh-TW" sz="1800" kern="100">
                          <a:effectLst/>
                          <a:latin typeface="Calibri"/>
                          <a:ea typeface="標楷體"/>
                          <a:cs typeface="Times New Roman"/>
                        </a:rPr>
                        <a:t>止。</a:t>
                      </a:r>
                      <a:endParaRPr lang="zh-TW" sz="1800" kern="100">
                        <a:effectLst/>
                        <a:latin typeface="Calibri"/>
                        <a:ea typeface="新細明體"/>
                        <a:cs typeface="Times New Roman"/>
                      </a:endParaRPr>
                    </a:p>
                  </a:txBody>
                  <a:tcPr marL="68580" marR="68580" marT="0" marB="0" anchor="ctr"/>
                </a:tc>
              </a:tr>
              <a:tr h="723211">
                <a:tc>
                  <a:txBody>
                    <a:bodyPr/>
                    <a:lstStyle/>
                    <a:p>
                      <a:pPr algn="just">
                        <a:spcAft>
                          <a:spcPts val="0"/>
                        </a:spcAft>
                      </a:pPr>
                      <a:r>
                        <a:rPr lang="en-US" sz="1800" kern="100">
                          <a:effectLst/>
                          <a:latin typeface="標楷體"/>
                          <a:ea typeface="新細明體"/>
                          <a:cs typeface="Times New Roman"/>
                        </a:rPr>
                        <a:t> </a:t>
                      </a:r>
                      <a:endParaRPr lang="zh-TW" sz="1800" kern="100">
                        <a:effectLst/>
                        <a:latin typeface="Calibri"/>
                        <a:ea typeface="新細明體"/>
                        <a:cs typeface="Times New Roman"/>
                      </a:endParaRPr>
                    </a:p>
                  </a:txBody>
                  <a:tcPr marL="68580" marR="68580" marT="0" marB="0" anchor="ctr"/>
                </a:tc>
                <a:tc>
                  <a:txBody>
                    <a:bodyPr/>
                    <a:lstStyle/>
                    <a:p>
                      <a:pPr marL="274638" indent="-274638" algn="just">
                        <a:spcAft>
                          <a:spcPts val="0"/>
                        </a:spcAft>
                      </a:pPr>
                      <a:r>
                        <a:rPr lang="en-US" sz="1800" kern="100" dirty="0">
                          <a:effectLst/>
                          <a:latin typeface="標楷體"/>
                          <a:ea typeface="新細明體"/>
                          <a:cs typeface="Times New Roman"/>
                        </a:rPr>
                        <a:t>2.</a:t>
                      </a:r>
                      <a:r>
                        <a:rPr lang="zh-TW" sz="1800" kern="100" dirty="0">
                          <a:effectLst/>
                          <a:latin typeface="Calibri"/>
                          <a:ea typeface="標楷體"/>
                          <a:cs typeface="Times New Roman"/>
                        </a:rPr>
                        <a:t>若個人有</a:t>
                      </a:r>
                      <a:r>
                        <a:rPr lang="en-US" sz="1800" kern="100" dirty="0">
                          <a:effectLst/>
                          <a:latin typeface="Calibri"/>
                          <a:ea typeface="標楷體"/>
                          <a:cs typeface="Times New Roman"/>
                        </a:rPr>
                        <a:t>3</a:t>
                      </a:r>
                      <a:r>
                        <a:rPr lang="zh-TW" sz="1800" kern="100" dirty="0">
                          <a:effectLst/>
                          <a:latin typeface="Calibri"/>
                          <a:ea typeface="標楷體"/>
                          <a:cs typeface="Times New Roman"/>
                        </a:rPr>
                        <a:t>個案與建商合建，但合建公司為兩間不同的公司</a:t>
                      </a:r>
                      <a:r>
                        <a:rPr lang="en-US" sz="1800" kern="100" dirty="0">
                          <a:effectLst/>
                          <a:latin typeface="Calibri"/>
                          <a:ea typeface="標楷體"/>
                          <a:cs typeface="Times New Roman"/>
                        </a:rPr>
                        <a:t>(A.B)</a:t>
                      </a:r>
                      <a:r>
                        <a:rPr lang="zh-TW" sz="1800" kern="100" dirty="0">
                          <a:effectLst/>
                          <a:latin typeface="Calibri"/>
                          <a:ea typeface="標楷體"/>
                          <a:cs typeface="Times New Roman"/>
                        </a:rPr>
                        <a:t>，此個人與其中</a:t>
                      </a:r>
                      <a:r>
                        <a:rPr lang="en-US" sz="1800" kern="100" dirty="0">
                          <a:effectLst/>
                          <a:latin typeface="Calibri"/>
                          <a:ea typeface="標楷體"/>
                          <a:cs typeface="Times New Roman"/>
                        </a:rPr>
                        <a:t>A</a:t>
                      </a:r>
                      <a:r>
                        <a:rPr lang="zh-TW" sz="1800" kern="100" dirty="0">
                          <a:effectLst/>
                          <a:latin typeface="Calibri"/>
                          <a:ea typeface="標楷體"/>
                          <a:cs typeface="Times New Roman"/>
                        </a:rPr>
                        <a:t>公司為關係人，與</a:t>
                      </a:r>
                      <a:r>
                        <a:rPr lang="en-US" sz="1800" kern="100" dirty="0">
                          <a:effectLst/>
                          <a:latin typeface="Calibri"/>
                          <a:ea typeface="標楷體"/>
                          <a:cs typeface="Times New Roman"/>
                        </a:rPr>
                        <a:t>B</a:t>
                      </a:r>
                      <a:r>
                        <a:rPr lang="zh-TW" sz="1800" kern="100" dirty="0">
                          <a:effectLst/>
                          <a:latin typeface="Calibri"/>
                          <a:ea typeface="標楷體"/>
                          <a:cs typeface="Times New Roman"/>
                        </a:rPr>
                        <a:t>公司不為關係人，而與</a:t>
                      </a:r>
                      <a:r>
                        <a:rPr lang="en-US" sz="1800" kern="100" dirty="0">
                          <a:effectLst/>
                          <a:latin typeface="Calibri"/>
                          <a:ea typeface="標楷體"/>
                          <a:cs typeface="Times New Roman"/>
                        </a:rPr>
                        <a:t>A</a:t>
                      </a:r>
                      <a:r>
                        <a:rPr lang="zh-TW" sz="1800" kern="100" dirty="0">
                          <a:effectLst/>
                          <a:latin typeface="Calibri"/>
                          <a:ea typeface="標楷體"/>
                          <a:cs typeface="Times New Roman"/>
                        </a:rPr>
                        <a:t>公司的</a:t>
                      </a:r>
                      <a:r>
                        <a:rPr lang="en-US" sz="1800" kern="100" dirty="0">
                          <a:effectLst/>
                          <a:latin typeface="Calibri"/>
                          <a:ea typeface="標楷體"/>
                          <a:cs typeface="Times New Roman"/>
                        </a:rPr>
                        <a:t>2</a:t>
                      </a:r>
                      <a:r>
                        <a:rPr lang="zh-TW" sz="1800" kern="100" dirty="0">
                          <a:effectLst/>
                          <a:latin typeface="Calibri"/>
                          <a:ea typeface="標楷體"/>
                          <a:cs typeface="Times New Roman"/>
                        </a:rPr>
                        <a:t>合建案之土地持有超過</a:t>
                      </a:r>
                      <a:r>
                        <a:rPr lang="en-US" sz="1800" kern="100" dirty="0">
                          <a:effectLst/>
                          <a:latin typeface="Calibri"/>
                          <a:ea typeface="標楷體"/>
                          <a:cs typeface="Times New Roman"/>
                        </a:rPr>
                        <a:t>2</a:t>
                      </a:r>
                      <a:r>
                        <a:rPr lang="zh-TW" sz="1800" kern="100" dirty="0">
                          <a:effectLst/>
                          <a:latin typeface="Calibri"/>
                          <a:ea typeface="標楷體"/>
                          <a:cs typeface="Times New Roman"/>
                        </a:rPr>
                        <a:t>年，與</a:t>
                      </a:r>
                      <a:r>
                        <a:rPr lang="en-US" sz="1800" kern="100" dirty="0">
                          <a:effectLst/>
                          <a:latin typeface="Calibri"/>
                          <a:ea typeface="標楷體"/>
                          <a:cs typeface="Times New Roman"/>
                        </a:rPr>
                        <a:t>B</a:t>
                      </a:r>
                      <a:r>
                        <a:rPr lang="zh-TW" sz="1800" kern="100" dirty="0">
                          <a:effectLst/>
                          <a:latin typeface="Calibri"/>
                          <a:ea typeface="標楷體"/>
                          <a:cs typeface="Times New Roman"/>
                        </a:rPr>
                        <a:t>公司合建之土地尚未超過</a:t>
                      </a:r>
                      <a:r>
                        <a:rPr lang="en-US" sz="1800" kern="100" dirty="0">
                          <a:effectLst/>
                          <a:latin typeface="Calibri"/>
                          <a:ea typeface="標楷體"/>
                          <a:cs typeface="Times New Roman"/>
                        </a:rPr>
                        <a:t>2</a:t>
                      </a:r>
                      <a:r>
                        <a:rPr lang="zh-TW" sz="1800" kern="100" dirty="0">
                          <a:effectLst/>
                          <a:latin typeface="Calibri"/>
                          <a:ea typeface="標楷體"/>
                          <a:cs typeface="Times New Roman"/>
                        </a:rPr>
                        <a:t>年且</a:t>
                      </a:r>
                      <a:r>
                        <a:rPr lang="en-US" sz="1800" kern="100" dirty="0">
                          <a:effectLst/>
                          <a:latin typeface="Calibri"/>
                          <a:ea typeface="標楷體"/>
                          <a:cs typeface="Times New Roman"/>
                        </a:rPr>
                        <a:t>3</a:t>
                      </a:r>
                      <a:r>
                        <a:rPr lang="zh-TW" sz="1800" kern="100" dirty="0">
                          <a:effectLst/>
                          <a:latin typeface="Calibri"/>
                          <a:ea typeface="標楷體"/>
                          <a:cs typeface="Times New Roman"/>
                        </a:rPr>
                        <a:t>個案皆在</a:t>
                      </a:r>
                      <a:r>
                        <a:rPr lang="en-US" sz="1800" kern="100" dirty="0">
                          <a:effectLst/>
                          <a:latin typeface="Calibri"/>
                          <a:ea typeface="標楷體"/>
                          <a:cs typeface="Times New Roman"/>
                        </a:rPr>
                        <a:t>5</a:t>
                      </a:r>
                      <a:r>
                        <a:rPr lang="zh-TW" sz="1800" kern="100" dirty="0">
                          <a:effectLst/>
                          <a:latin typeface="Calibri"/>
                          <a:ea typeface="標楷體"/>
                          <a:cs typeface="Times New Roman"/>
                        </a:rPr>
                        <a:t>年內完成，試問此個人會被判定營利行為嗎？</a:t>
                      </a:r>
                      <a:endParaRPr lang="zh-TW" sz="1800" kern="100" dirty="0">
                        <a:effectLst/>
                        <a:latin typeface="Calibri"/>
                        <a:ea typeface="新細明體"/>
                        <a:cs typeface="Times New Roman"/>
                      </a:endParaRPr>
                    </a:p>
                  </a:txBody>
                  <a:tcPr marL="68580" marR="68580" marT="0" marB="0" anchor="ctr"/>
                </a:tc>
                <a:tc>
                  <a:txBody>
                    <a:bodyPr/>
                    <a:lstStyle/>
                    <a:p>
                      <a:pPr marL="274638" indent="-274638" algn="just">
                        <a:spcAft>
                          <a:spcPts val="0"/>
                        </a:spcAft>
                      </a:pPr>
                      <a:r>
                        <a:rPr lang="en-US" sz="1800" kern="100" dirty="0">
                          <a:effectLst/>
                          <a:latin typeface="標楷體"/>
                          <a:ea typeface="新細明體"/>
                          <a:cs typeface="Times New Roman"/>
                        </a:rPr>
                        <a:t>1.</a:t>
                      </a:r>
                      <a:r>
                        <a:rPr lang="zh-TW" sz="1800" kern="100" dirty="0">
                          <a:effectLst/>
                          <a:latin typeface="Calibri"/>
                          <a:ea typeface="標楷體"/>
                          <a:cs typeface="Times New Roman"/>
                        </a:rPr>
                        <a:t>要同時符合申報作業要點第十八點第</a:t>
                      </a:r>
                      <a:r>
                        <a:rPr lang="en-US" sz="1800" kern="100" dirty="0">
                          <a:effectLst/>
                          <a:latin typeface="Calibri"/>
                          <a:ea typeface="標楷體"/>
                          <a:cs typeface="Times New Roman"/>
                        </a:rPr>
                        <a:t>(</a:t>
                      </a:r>
                      <a:r>
                        <a:rPr lang="zh-TW" sz="1800" kern="100" dirty="0">
                          <a:effectLst/>
                          <a:latin typeface="Calibri"/>
                          <a:ea typeface="標楷體"/>
                          <a:cs typeface="Times New Roman"/>
                        </a:rPr>
                        <a:t>一</a:t>
                      </a:r>
                      <a:r>
                        <a:rPr lang="en-US" sz="1800" kern="100" dirty="0">
                          <a:effectLst/>
                          <a:latin typeface="Calibri"/>
                          <a:ea typeface="標楷體"/>
                          <a:cs typeface="Times New Roman"/>
                        </a:rPr>
                        <a:t>)</a:t>
                      </a:r>
                      <a:r>
                        <a:rPr lang="zh-TW" sz="1800" kern="100" dirty="0">
                          <a:effectLst/>
                          <a:latin typeface="Calibri"/>
                          <a:ea typeface="標楷體"/>
                          <a:cs typeface="Times New Roman"/>
                        </a:rPr>
                        <a:t>項中之三個要項，地主才會被認定為「營利事業」。</a:t>
                      </a:r>
                      <a:endParaRPr lang="zh-TW" sz="1800" kern="100" dirty="0">
                        <a:effectLst/>
                        <a:latin typeface="Calibri"/>
                        <a:ea typeface="新細明體"/>
                        <a:cs typeface="Times New Roman"/>
                      </a:endParaRPr>
                    </a:p>
                    <a:p>
                      <a:pPr marL="274638" indent="-274638" algn="just">
                        <a:spcAft>
                          <a:spcPts val="0"/>
                        </a:spcAft>
                      </a:pPr>
                      <a:r>
                        <a:rPr lang="en-US" sz="1800" kern="100" dirty="0">
                          <a:effectLst/>
                          <a:latin typeface="標楷體"/>
                          <a:ea typeface="新細明體"/>
                          <a:cs typeface="Times New Roman"/>
                        </a:rPr>
                        <a:t>2.</a:t>
                      </a:r>
                      <a:r>
                        <a:rPr lang="zh-TW" sz="1800" kern="100" dirty="0">
                          <a:effectLst/>
                          <a:latin typeface="Calibri"/>
                          <a:ea typeface="標楷體"/>
                          <a:cs typeface="Times New Roman"/>
                        </a:rPr>
                        <a:t>故左列情形，因未同時符合上述之三個要項，故地主不被認定為營利事業。</a:t>
                      </a:r>
                      <a:endParaRPr lang="zh-TW" sz="1800" kern="100" dirty="0">
                        <a:effectLst/>
                        <a:latin typeface="Calibri"/>
                        <a:ea typeface="新細明體"/>
                        <a:cs typeface="Times New Roman"/>
                      </a:endParaRPr>
                    </a:p>
                  </a:txBody>
                  <a:tcPr marL="68580" marR="68580" marT="0" marB="0" anchor="ctr"/>
                </a:tc>
              </a:tr>
            </a:tbl>
          </a:graphicData>
        </a:graphic>
      </p:graphicFrame>
    </p:spTree>
    <p:extLst>
      <p:ext uri="{BB962C8B-B14F-4D97-AF65-F5344CB8AC3E}">
        <p14:creationId xmlns:p14="http://schemas.microsoft.com/office/powerpoint/2010/main" val="9191653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29056310-2E93-4FFF-A86A-018B2BB499B7}" type="slidenum">
              <a:rPr lang="zh-TW" altLang="en-US" smtClean="0"/>
              <a:t>13</a:t>
            </a:fld>
            <a:endParaRPr lang="zh-TW" altLang="en-US" dirty="0"/>
          </a:p>
        </p:txBody>
      </p:sp>
      <p:sp>
        <p:nvSpPr>
          <p:cNvPr id="2" name="標題 1"/>
          <p:cNvSpPr>
            <a:spLocks noGrp="1"/>
          </p:cNvSpPr>
          <p:nvPr>
            <p:ph type="title"/>
          </p:nvPr>
        </p:nvSpPr>
        <p:spPr>
          <a:xfrm>
            <a:off x="457200" y="274638"/>
            <a:ext cx="8229600" cy="562074"/>
          </a:xfrm>
        </p:spPr>
        <p:txBody>
          <a:bodyPr>
            <a:normAutofit fontScale="90000"/>
          </a:bodyPr>
          <a:lstStyle/>
          <a:p>
            <a:r>
              <a:rPr lang="zh-TW" altLang="zh-TW" sz="3600" b="1" dirty="0">
                <a:latin typeface="標楷體" panose="03000509000000000000" pitchFamily="65" charset="-120"/>
                <a:ea typeface="標楷體" panose="03000509000000000000" pitchFamily="65" charset="-120"/>
              </a:rPr>
              <a:t>伍、答客篇</a:t>
            </a:r>
            <a:endParaRPr lang="zh-TW" altLang="en-US" sz="3600" dirty="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3450724922"/>
              </p:ext>
            </p:extLst>
          </p:nvPr>
        </p:nvGraphicFramePr>
        <p:xfrm>
          <a:off x="395536" y="908720"/>
          <a:ext cx="8280920" cy="4746584"/>
        </p:xfrm>
        <a:graphic>
          <a:graphicData uri="http://schemas.openxmlformats.org/drawingml/2006/table">
            <a:tbl>
              <a:tblPr firstRow="1" firstCol="1" bandRow="1">
                <a:tableStyleId>{5C22544A-7EE6-4342-B048-85BDC9FD1C3A}</a:tableStyleId>
              </a:tblPr>
              <a:tblGrid>
                <a:gridCol w="697907"/>
                <a:gridCol w="3791079"/>
                <a:gridCol w="3791934"/>
              </a:tblGrid>
              <a:tr h="241070">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項次</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提問內容</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a:effectLst/>
                          <a:latin typeface="標楷體" panose="03000509000000000000" pitchFamily="65" charset="-120"/>
                          <a:ea typeface="標楷體" panose="03000509000000000000" pitchFamily="65" charset="-120"/>
                        </a:rPr>
                        <a:t>回答內容</a:t>
                      </a:r>
                      <a:endParaRPr lang="zh-TW" sz="18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1687492">
                <a:tc>
                  <a:txBody>
                    <a:bodyPr/>
                    <a:lstStyle/>
                    <a:p>
                      <a:pPr algn="just">
                        <a:spcAft>
                          <a:spcPts val="0"/>
                        </a:spcAft>
                      </a:pPr>
                      <a:r>
                        <a:rPr lang="zh-TW" sz="1800" kern="100" dirty="0">
                          <a:effectLst/>
                          <a:latin typeface="標楷體" panose="03000509000000000000" pitchFamily="65" charset="-120"/>
                          <a:ea typeface="標楷體" panose="03000509000000000000" pitchFamily="65" charset="-120"/>
                          <a:cs typeface="Times New Roman"/>
                        </a:rPr>
                        <a:t>三</a:t>
                      </a:r>
                    </a:p>
                  </a:txBody>
                  <a:tcPr marL="68580" marR="68580" marT="0" marB="0" anchor="ctr"/>
                </a:tc>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新制開始</a:t>
                      </a:r>
                      <a:r>
                        <a:rPr lang="en-US" sz="1800" kern="100">
                          <a:effectLst/>
                          <a:latin typeface="標楷體" panose="03000509000000000000" pitchFamily="65" charset="-120"/>
                          <a:ea typeface="標楷體" panose="03000509000000000000" pitchFamily="65" charset="-120"/>
                          <a:cs typeface="Times New Roman"/>
                        </a:rPr>
                        <a:t>(105/01/01)</a:t>
                      </a:r>
                      <a:r>
                        <a:rPr lang="zh-TW" sz="1800" kern="100">
                          <a:effectLst/>
                          <a:latin typeface="標楷體" panose="03000509000000000000" pitchFamily="65" charset="-120"/>
                          <a:ea typeface="標楷體" panose="03000509000000000000" pitchFamily="65" charset="-120"/>
                          <a:cs typeface="Times New Roman"/>
                        </a:rPr>
                        <a:t>如建商自地自建時，是否於申報時將當年度交易之土地及房屋逐筆計入營利事業所得額課稅</a:t>
                      </a:r>
                      <a:r>
                        <a:rPr lang="en-US" sz="1800" kern="100">
                          <a:effectLst/>
                          <a:latin typeface="標楷體" panose="03000509000000000000" pitchFamily="65" charset="-120"/>
                          <a:ea typeface="標楷體" panose="03000509000000000000" pitchFamily="65" charset="-120"/>
                          <a:cs typeface="Times New Roman"/>
                        </a:rPr>
                        <a:t>(17%)</a:t>
                      </a:r>
                      <a:r>
                        <a:rPr lang="zh-TW" sz="1800" kern="100">
                          <a:effectLst/>
                          <a:latin typeface="標楷體" panose="03000509000000000000" pitchFamily="65" charset="-120"/>
                          <a:ea typeface="標楷體" panose="03000509000000000000" pitchFamily="65" charset="-120"/>
                          <a:cs typeface="Times New Roman"/>
                        </a:rPr>
                        <a:t>？新制除了增加土地所得課稅額，可有其他稅額需考量？</a:t>
                      </a:r>
                    </a:p>
                  </a:txBody>
                  <a:tcPr marL="68580" marR="68580" marT="0" marB="0" anchor="ctr"/>
                </a:tc>
                <a:tc>
                  <a:txBody>
                    <a:bodyPr/>
                    <a:lstStyle/>
                    <a:p>
                      <a:pPr algn="just">
                        <a:spcAft>
                          <a:spcPts val="0"/>
                        </a:spcAft>
                      </a:pP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應逐筆計算。</a:t>
                      </a:r>
                    </a:p>
                    <a:p>
                      <a:pPr marL="152400" indent="-152400" algn="just">
                        <a:spcAft>
                          <a:spcPts val="0"/>
                        </a:spcAft>
                      </a:pP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自地自建在新制及舊制如何課稅？除了新制之土地交易所得需課公司</a:t>
                      </a:r>
                      <a:r>
                        <a:rPr lang="en-US" sz="1800" kern="100">
                          <a:effectLst/>
                          <a:latin typeface="標楷體" panose="03000509000000000000" pitchFamily="65" charset="-120"/>
                          <a:ea typeface="標楷體" panose="03000509000000000000" pitchFamily="65" charset="-120"/>
                          <a:cs typeface="Times New Roman"/>
                        </a:rPr>
                        <a:t>17%</a:t>
                      </a:r>
                      <a:r>
                        <a:rPr lang="zh-TW" sz="1800" kern="100">
                          <a:effectLst/>
                          <a:latin typeface="標楷體" panose="03000509000000000000" pitchFamily="65" charset="-120"/>
                          <a:ea typeface="標楷體" panose="03000509000000000000" pitchFamily="65" charset="-120"/>
                          <a:cs typeface="Times New Roman"/>
                        </a:rPr>
                        <a:t>之營利事業所得稅外，其餘皆同。</a:t>
                      </a:r>
                    </a:p>
                  </a:txBody>
                  <a:tcPr marL="68580" marR="68580" marT="0" marB="0" anchor="ctr"/>
                </a:tc>
              </a:tr>
              <a:tr h="1687492">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四</a:t>
                      </a:r>
                    </a:p>
                  </a:txBody>
                  <a:tcPr marL="68580" marR="68580" marT="0" marB="0" anchor="ctr"/>
                </a:tc>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興建房屋完成後第一次轉移，核發使用執照日在</a:t>
                      </a:r>
                      <a:r>
                        <a:rPr lang="en-US" sz="1800" kern="100">
                          <a:effectLst/>
                          <a:latin typeface="標楷體" panose="03000509000000000000" pitchFamily="65" charset="-120"/>
                          <a:ea typeface="標楷體" panose="03000509000000000000" pitchFamily="65" charset="-120"/>
                          <a:cs typeface="Times New Roman"/>
                        </a:rPr>
                        <a:t>104/12/31</a:t>
                      </a:r>
                      <a:r>
                        <a:rPr lang="zh-TW" sz="1800" kern="100">
                          <a:effectLst/>
                          <a:latin typeface="標楷體" panose="03000509000000000000" pitchFamily="65" charset="-120"/>
                          <a:ea typeface="標楷體" panose="03000509000000000000" pitchFamily="65" charset="-120"/>
                          <a:cs typeface="Times New Roman"/>
                        </a:rPr>
                        <a:t>前取得，但於</a:t>
                      </a:r>
                      <a:r>
                        <a:rPr lang="en-US" sz="1800" kern="100">
                          <a:effectLst/>
                          <a:latin typeface="標楷體" panose="03000509000000000000" pitchFamily="65" charset="-120"/>
                          <a:ea typeface="標楷體" panose="03000509000000000000" pitchFamily="65" charset="-120"/>
                          <a:cs typeface="Times New Roman"/>
                        </a:rPr>
                        <a:t>105</a:t>
                      </a:r>
                      <a:r>
                        <a:rPr lang="zh-TW" sz="1800" kern="100">
                          <a:effectLst/>
                          <a:latin typeface="標楷體" panose="03000509000000000000" pitchFamily="65" charset="-120"/>
                          <a:ea typeface="標楷體" panose="03000509000000000000" pitchFamily="65" charset="-120"/>
                          <a:cs typeface="Times New Roman"/>
                        </a:rPr>
                        <a:t>年銷售，請問是否使用舊制稅率只繳交當年度交易之房屋所得稅？</a:t>
                      </a:r>
                    </a:p>
                  </a:txBody>
                  <a:tcPr marL="68580" marR="68580" marT="0" marB="0" anchor="ctr"/>
                </a:tc>
                <a:tc>
                  <a:txBody>
                    <a:bodyPr/>
                    <a:lstStyle/>
                    <a:p>
                      <a:pPr marL="152400" indent="-152400" algn="just">
                        <a:spcAft>
                          <a:spcPts val="0"/>
                        </a:spcAft>
                      </a:pP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左列若係指個人興建，應視土地持有期間</a:t>
                      </a: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以使用執照核發日至出售之所有權移轉登記日為準</a:t>
                      </a: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是否超過二年，若二年內，適用新制，若二年以上，適用舊制。</a:t>
                      </a:r>
                    </a:p>
                  </a:txBody>
                  <a:tcPr marL="68580" marR="68580" marT="0" marB="0" anchor="ctr"/>
                </a:tc>
              </a:tr>
              <a:tr h="723211">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五</a:t>
                      </a:r>
                    </a:p>
                  </a:txBody>
                  <a:tcPr marL="68580" marR="68580" marT="0" marB="0" anchor="ctr"/>
                </a:tc>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房屋土地在未做實價登錄前取得</a:t>
                      </a: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購入</a:t>
                      </a: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取得的成本費用是依據何法規來認定成本？若在持有期間第</a:t>
                      </a:r>
                      <a:r>
                        <a:rPr lang="en-US" sz="1800" kern="100">
                          <a:effectLst/>
                          <a:latin typeface="標楷體" panose="03000509000000000000" pitchFamily="65" charset="-120"/>
                          <a:ea typeface="標楷體" panose="03000509000000000000" pitchFamily="65" charset="-120"/>
                          <a:cs typeface="Times New Roman"/>
                        </a:rPr>
                        <a:t>8</a:t>
                      </a:r>
                      <a:r>
                        <a:rPr lang="zh-TW" sz="1800" kern="100">
                          <a:effectLst/>
                          <a:latin typeface="標楷體" panose="03000509000000000000" pitchFamily="65" charset="-120"/>
                          <a:ea typeface="標楷體" panose="03000509000000000000" pitchFamily="65" charset="-120"/>
                          <a:cs typeface="Times New Roman"/>
                        </a:rPr>
                        <a:t>年賣出，課稅為？可否舉例試算並說明。</a:t>
                      </a:r>
                    </a:p>
                  </a:txBody>
                  <a:tcPr marL="68580" marR="68580" marT="0" marB="0" anchor="ctr"/>
                </a:tc>
                <a:tc>
                  <a:txBody>
                    <a:bodyPr/>
                    <a:lstStyle/>
                    <a:p>
                      <a:pPr algn="just">
                        <a:spcAft>
                          <a:spcPts val="0"/>
                        </a:spcAft>
                      </a:pPr>
                      <a:r>
                        <a:rPr lang="en-US" sz="1800" kern="100" dirty="0">
                          <a:effectLst/>
                          <a:latin typeface="標楷體" panose="03000509000000000000" pitchFamily="65" charset="-120"/>
                          <a:ea typeface="標楷體" panose="03000509000000000000" pitchFamily="65" charset="-120"/>
                          <a:cs typeface="Times New Roman"/>
                        </a:rPr>
                        <a:t>●</a:t>
                      </a:r>
                      <a:r>
                        <a:rPr lang="zh-TW" sz="1800" kern="100" dirty="0">
                          <a:effectLst/>
                          <a:latin typeface="標楷體" panose="03000509000000000000" pitchFamily="65" charset="-120"/>
                          <a:ea typeface="標楷體" panose="03000509000000000000" pitchFamily="65" charset="-120"/>
                          <a:cs typeface="Times New Roman"/>
                        </a:rPr>
                        <a:t>左列情形，會適用舊制。</a:t>
                      </a:r>
                    </a:p>
                  </a:txBody>
                  <a:tcPr marL="68580" marR="68580" marT="0" marB="0" anchor="ctr"/>
                </a:tc>
              </a:tr>
            </a:tbl>
          </a:graphicData>
        </a:graphic>
      </p:graphicFrame>
    </p:spTree>
    <p:extLst>
      <p:ext uri="{BB962C8B-B14F-4D97-AF65-F5344CB8AC3E}">
        <p14:creationId xmlns:p14="http://schemas.microsoft.com/office/powerpoint/2010/main" val="33565542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29056310-2E93-4FFF-A86A-018B2BB499B7}" type="slidenum">
              <a:rPr lang="zh-TW" altLang="en-US" smtClean="0"/>
              <a:t>14</a:t>
            </a:fld>
            <a:endParaRPr lang="zh-TW" altLang="en-US" dirty="0"/>
          </a:p>
        </p:txBody>
      </p:sp>
      <p:sp>
        <p:nvSpPr>
          <p:cNvPr id="2" name="標題 1"/>
          <p:cNvSpPr>
            <a:spLocks noGrp="1"/>
          </p:cNvSpPr>
          <p:nvPr>
            <p:ph type="title"/>
          </p:nvPr>
        </p:nvSpPr>
        <p:spPr>
          <a:xfrm>
            <a:off x="457200" y="274638"/>
            <a:ext cx="8229600" cy="562074"/>
          </a:xfrm>
        </p:spPr>
        <p:txBody>
          <a:bodyPr>
            <a:normAutofit fontScale="90000"/>
          </a:bodyPr>
          <a:lstStyle/>
          <a:p>
            <a:r>
              <a:rPr lang="zh-TW" altLang="zh-TW" sz="3600" b="1" dirty="0">
                <a:latin typeface="標楷體" panose="03000509000000000000" pitchFamily="65" charset="-120"/>
                <a:ea typeface="標楷體" panose="03000509000000000000" pitchFamily="65" charset="-120"/>
              </a:rPr>
              <a:t>伍、答客篇</a:t>
            </a:r>
            <a:endParaRPr lang="zh-TW" altLang="en-US" sz="3600" dirty="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4172270333"/>
              </p:ext>
            </p:extLst>
          </p:nvPr>
        </p:nvGraphicFramePr>
        <p:xfrm>
          <a:off x="395536" y="908720"/>
          <a:ext cx="8424936" cy="5256584"/>
        </p:xfrm>
        <a:graphic>
          <a:graphicData uri="http://schemas.openxmlformats.org/drawingml/2006/table">
            <a:tbl>
              <a:tblPr firstRow="1" firstCol="1" bandRow="1">
                <a:tableStyleId>{5C22544A-7EE6-4342-B048-85BDC9FD1C3A}</a:tableStyleId>
              </a:tblPr>
              <a:tblGrid>
                <a:gridCol w="710045"/>
                <a:gridCol w="2000587"/>
                <a:gridCol w="5714304"/>
              </a:tblGrid>
              <a:tr h="293846">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項次</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提問內容</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a:effectLst/>
                          <a:latin typeface="標楷體" panose="03000509000000000000" pitchFamily="65" charset="-120"/>
                          <a:ea typeface="標楷體" panose="03000509000000000000" pitchFamily="65" charset="-120"/>
                        </a:rPr>
                        <a:t>回答內容</a:t>
                      </a:r>
                      <a:endParaRPr lang="zh-TW" sz="18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4962738">
                <a:tc>
                  <a:txBody>
                    <a:bodyPr/>
                    <a:lstStyle/>
                    <a:p>
                      <a:pPr algn="just">
                        <a:spcAft>
                          <a:spcPts val="0"/>
                        </a:spcAft>
                      </a:pPr>
                      <a:r>
                        <a:rPr lang="zh-TW" sz="1600" kern="100" dirty="0">
                          <a:effectLst/>
                          <a:latin typeface="標楷體" panose="03000509000000000000" pitchFamily="65" charset="-120"/>
                          <a:ea typeface="標楷體" panose="03000509000000000000" pitchFamily="65" charset="-120"/>
                          <a:cs typeface="Times New Roman"/>
                        </a:rPr>
                        <a:t>六</a:t>
                      </a:r>
                    </a:p>
                  </a:txBody>
                  <a:tcPr marL="68580" marR="68580" marT="0" marB="0" anchor="ctr"/>
                </a:tc>
                <a:tc>
                  <a:txBody>
                    <a:bodyPr/>
                    <a:lstStyle/>
                    <a:p>
                      <a:pPr algn="just">
                        <a:spcAft>
                          <a:spcPts val="0"/>
                        </a:spcAft>
                      </a:pPr>
                      <a:r>
                        <a:rPr lang="zh-TW" sz="1600" kern="100" dirty="0">
                          <a:effectLst/>
                          <a:latin typeface="標楷體" panose="03000509000000000000" pitchFamily="65" charset="-120"/>
                          <a:ea typeface="標楷體" panose="03000509000000000000" pitchFamily="65" charset="-120"/>
                          <a:cs typeface="Times New Roman"/>
                        </a:rPr>
                        <a:t>繼承和遺贈的房屋出售</a:t>
                      </a:r>
                      <a:r>
                        <a:rPr lang="en-US" sz="1600" kern="100" dirty="0">
                          <a:effectLst/>
                          <a:latin typeface="標楷體" panose="03000509000000000000" pitchFamily="65" charset="-120"/>
                          <a:ea typeface="標楷體" panose="03000509000000000000" pitchFamily="65" charset="-120"/>
                          <a:cs typeface="Times New Roman"/>
                        </a:rPr>
                        <a:t>(</a:t>
                      </a:r>
                      <a:r>
                        <a:rPr lang="zh-TW" sz="1600" kern="100" dirty="0">
                          <a:effectLst/>
                          <a:latin typeface="標楷體" panose="03000509000000000000" pitchFamily="65" charset="-120"/>
                          <a:ea typeface="標楷體" panose="03000509000000000000" pitchFamily="65" charset="-120"/>
                          <a:cs typeface="Times New Roman"/>
                        </a:rPr>
                        <a:t>如繼承後出售</a:t>
                      </a:r>
                      <a:r>
                        <a:rPr lang="en-US" sz="1600" kern="100" dirty="0">
                          <a:effectLst/>
                          <a:latin typeface="標楷體" panose="03000509000000000000" pitchFamily="65" charset="-120"/>
                          <a:ea typeface="標楷體" panose="03000509000000000000" pitchFamily="65" charset="-120"/>
                          <a:cs typeface="Times New Roman"/>
                        </a:rPr>
                        <a:t>)30</a:t>
                      </a:r>
                      <a:r>
                        <a:rPr lang="zh-TW" sz="1600" kern="100" dirty="0">
                          <a:effectLst/>
                          <a:latin typeface="標楷體" panose="03000509000000000000" pitchFamily="65" charset="-120"/>
                          <a:ea typeface="標楷體" panose="03000509000000000000" pitchFamily="65" charset="-120"/>
                          <a:cs typeface="Times New Roman"/>
                        </a:rPr>
                        <a:t>年的房地，如何計算所得和稅率？可否舉例試算並說明。</a:t>
                      </a:r>
                    </a:p>
                  </a:txBody>
                  <a:tcPr marL="68580" marR="68580" marT="0" marB="0" anchor="ctr"/>
                </a:tc>
                <a:tc>
                  <a:txBody>
                    <a:bodyPr/>
                    <a:lstStyle/>
                    <a:p>
                      <a:pPr marL="152400" indent="-152400"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1.</a:t>
                      </a:r>
                      <a:r>
                        <a:rPr lang="zh-TW" sz="1600" kern="100" dirty="0">
                          <a:effectLst/>
                          <a:latin typeface="標楷體" panose="03000509000000000000" pitchFamily="65" charset="-120"/>
                          <a:ea typeface="標楷體" panose="03000509000000000000" pitchFamily="65" charset="-120"/>
                          <a:cs typeface="Times New Roman"/>
                        </a:rPr>
                        <a:t>設若</a:t>
                      </a:r>
                      <a:r>
                        <a:rPr lang="en-US" sz="1600" kern="100" dirty="0">
                          <a:effectLst/>
                          <a:latin typeface="標楷體" panose="03000509000000000000" pitchFamily="65" charset="-120"/>
                          <a:ea typeface="標楷體" panose="03000509000000000000" pitchFamily="65" charset="-120"/>
                          <a:cs typeface="Times New Roman"/>
                        </a:rPr>
                        <a:t>30</a:t>
                      </a:r>
                      <a:r>
                        <a:rPr lang="zh-TW" sz="1600" kern="100" dirty="0">
                          <a:effectLst/>
                          <a:latin typeface="標楷體" panose="03000509000000000000" pitchFamily="65" charset="-120"/>
                          <a:ea typeface="標楷體" panose="03000509000000000000" pitchFamily="65" charset="-120"/>
                          <a:cs typeface="Times New Roman"/>
                        </a:rPr>
                        <a:t>年前繼承和遺贈時之</a:t>
                      </a:r>
                      <a:r>
                        <a:rPr lang="zh-TW" sz="1600" kern="100" dirty="0">
                          <a:effectLst/>
                          <a:latin typeface="標楷體" panose="03000509000000000000" pitchFamily="65" charset="-120"/>
                          <a:ea typeface="標楷體" panose="03000509000000000000" pitchFamily="65" charset="-120"/>
                          <a:cs typeface="新細明體"/>
                        </a:rPr>
                        <a:t>①</a:t>
                      </a:r>
                      <a:r>
                        <a:rPr lang="zh-TW" sz="1600" kern="100" dirty="0">
                          <a:effectLst/>
                          <a:latin typeface="標楷體" panose="03000509000000000000" pitchFamily="65" charset="-120"/>
                          <a:ea typeface="標楷體" panose="03000509000000000000" pitchFamily="65" charset="-120"/>
                          <a:cs typeface="Times New Roman"/>
                        </a:rPr>
                        <a:t>土地公告現值為</a:t>
                      </a:r>
                      <a:r>
                        <a:rPr lang="en-US" sz="1600" kern="100" dirty="0">
                          <a:effectLst/>
                          <a:latin typeface="標楷體" panose="03000509000000000000" pitchFamily="65" charset="-120"/>
                          <a:ea typeface="標楷體" panose="03000509000000000000" pitchFamily="65" charset="-120"/>
                          <a:cs typeface="Times New Roman"/>
                        </a:rPr>
                        <a:t>500</a:t>
                      </a:r>
                      <a:r>
                        <a:rPr lang="zh-TW" sz="1600" kern="100" dirty="0">
                          <a:effectLst/>
                          <a:latin typeface="標楷體" panose="03000509000000000000" pitchFamily="65" charset="-120"/>
                          <a:ea typeface="標楷體" panose="03000509000000000000" pitchFamily="65" charset="-120"/>
                          <a:cs typeface="Times New Roman"/>
                        </a:rPr>
                        <a:t>萬</a:t>
                      </a:r>
                      <a:r>
                        <a:rPr lang="zh-TW" sz="1600" kern="100" dirty="0">
                          <a:effectLst/>
                          <a:latin typeface="標楷體" panose="03000509000000000000" pitchFamily="65" charset="-120"/>
                          <a:ea typeface="標楷體" panose="03000509000000000000" pitchFamily="65" charset="-120"/>
                          <a:cs typeface="新細明體"/>
                        </a:rPr>
                        <a:t>②</a:t>
                      </a:r>
                      <a:r>
                        <a:rPr lang="zh-TW" sz="1600" kern="100" dirty="0">
                          <a:effectLst/>
                          <a:latin typeface="標楷體" panose="03000509000000000000" pitchFamily="65" charset="-120"/>
                          <a:ea typeface="標楷體" panose="03000509000000000000" pitchFamily="65" charset="-120"/>
                          <a:cs typeface="Times New Roman"/>
                        </a:rPr>
                        <a:t>房屋之評定現值為</a:t>
                      </a:r>
                      <a:r>
                        <a:rPr lang="en-US" sz="1600" kern="100" dirty="0">
                          <a:effectLst/>
                          <a:latin typeface="標楷體" panose="03000509000000000000" pitchFamily="65" charset="-120"/>
                          <a:ea typeface="標楷體" panose="03000509000000000000" pitchFamily="65" charset="-120"/>
                          <a:cs typeface="Times New Roman"/>
                        </a:rPr>
                        <a:t>500</a:t>
                      </a:r>
                      <a:r>
                        <a:rPr lang="zh-TW" sz="1600" kern="100" dirty="0">
                          <a:effectLst/>
                          <a:latin typeface="標楷體" panose="03000509000000000000" pitchFamily="65" charset="-120"/>
                          <a:ea typeface="標楷體" panose="03000509000000000000" pitchFamily="65" charset="-120"/>
                          <a:cs typeface="Times New Roman"/>
                        </a:rPr>
                        <a:t>萬。因係</a:t>
                      </a:r>
                      <a:r>
                        <a:rPr lang="en-US" sz="1600" kern="100" dirty="0">
                          <a:effectLst/>
                          <a:latin typeface="標楷體" panose="03000509000000000000" pitchFamily="65" charset="-120"/>
                          <a:ea typeface="標楷體" panose="03000509000000000000" pitchFamily="65" charset="-120"/>
                          <a:cs typeface="Times New Roman"/>
                        </a:rPr>
                        <a:t>30</a:t>
                      </a:r>
                      <a:r>
                        <a:rPr lang="zh-TW" sz="1600" kern="100" dirty="0">
                          <a:effectLst/>
                          <a:latin typeface="標楷體" panose="03000509000000000000" pitchFamily="65" charset="-120"/>
                          <a:ea typeface="標楷體" panose="03000509000000000000" pitchFamily="65" charset="-120"/>
                          <a:cs typeface="Times New Roman"/>
                        </a:rPr>
                        <a:t>年前取得，故適用舊制。</a:t>
                      </a:r>
                    </a:p>
                    <a:p>
                      <a:pPr marL="152400" indent="-152400"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2.</a:t>
                      </a:r>
                      <a:r>
                        <a:rPr lang="zh-TW" sz="1600" kern="100" dirty="0">
                          <a:effectLst/>
                          <a:latin typeface="標楷體" panose="03000509000000000000" pitchFamily="65" charset="-120"/>
                          <a:ea typeface="標楷體" panose="03000509000000000000" pitchFamily="65" charset="-120"/>
                          <a:cs typeface="Times New Roman"/>
                        </a:rPr>
                        <a:t>若</a:t>
                      </a:r>
                      <a:r>
                        <a:rPr lang="en-US" sz="1600" kern="100" dirty="0">
                          <a:effectLst/>
                          <a:latin typeface="標楷體" panose="03000509000000000000" pitchFamily="65" charset="-120"/>
                          <a:ea typeface="標楷體" panose="03000509000000000000" pitchFamily="65" charset="-120"/>
                          <a:cs typeface="Times New Roman"/>
                        </a:rPr>
                        <a:t>30</a:t>
                      </a:r>
                      <a:r>
                        <a:rPr lang="zh-TW" sz="1600" kern="100" dirty="0">
                          <a:effectLst/>
                          <a:latin typeface="標楷體" panose="03000509000000000000" pitchFamily="65" charset="-120"/>
                          <a:ea typeface="標楷體" panose="03000509000000000000" pitchFamily="65" charset="-120"/>
                          <a:cs typeface="Times New Roman"/>
                        </a:rPr>
                        <a:t>年後出售時：其合約書訂定</a:t>
                      </a:r>
                      <a:r>
                        <a:rPr lang="zh-TW" sz="1600" kern="100" dirty="0">
                          <a:effectLst/>
                          <a:latin typeface="標楷體" panose="03000509000000000000" pitchFamily="65" charset="-120"/>
                          <a:ea typeface="標楷體" panose="03000509000000000000" pitchFamily="65" charset="-120"/>
                          <a:cs typeface="新細明體"/>
                        </a:rPr>
                        <a:t>①</a:t>
                      </a:r>
                      <a:r>
                        <a:rPr lang="zh-TW" sz="1600" kern="100" dirty="0">
                          <a:effectLst/>
                          <a:latin typeface="標楷體" panose="03000509000000000000" pitchFamily="65" charset="-120"/>
                          <a:ea typeface="標楷體" panose="03000509000000000000" pitchFamily="65" charset="-120"/>
                          <a:cs typeface="Times New Roman"/>
                        </a:rPr>
                        <a:t>土地出售價格為</a:t>
                      </a:r>
                      <a:r>
                        <a:rPr lang="en-US" sz="1600" kern="100" dirty="0">
                          <a:effectLst/>
                          <a:latin typeface="標楷體" panose="03000509000000000000" pitchFamily="65" charset="-120"/>
                          <a:ea typeface="標楷體" panose="03000509000000000000" pitchFamily="65" charset="-120"/>
                          <a:cs typeface="Times New Roman"/>
                        </a:rPr>
                        <a:t>2,000</a:t>
                      </a:r>
                      <a:r>
                        <a:rPr lang="zh-TW" sz="1600" kern="100" dirty="0">
                          <a:effectLst/>
                          <a:latin typeface="標楷體" panose="03000509000000000000" pitchFamily="65" charset="-120"/>
                          <a:ea typeface="標楷體" panose="03000509000000000000" pitchFamily="65" charset="-120"/>
                          <a:cs typeface="Times New Roman"/>
                        </a:rPr>
                        <a:t>萬</a:t>
                      </a:r>
                      <a:r>
                        <a:rPr lang="zh-TW" sz="1600" kern="100" dirty="0">
                          <a:effectLst/>
                          <a:latin typeface="標楷體" panose="03000509000000000000" pitchFamily="65" charset="-120"/>
                          <a:ea typeface="標楷體" panose="03000509000000000000" pitchFamily="65" charset="-120"/>
                          <a:cs typeface="新細明體"/>
                        </a:rPr>
                        <a:t>②</a:t>
                      </a:r>
                      <a:r>
                        <a:rPr lang="zh-TW" sz="1600" kern="100" dirty="0">
                          <a:effectLst/>
                          <a:latin typeface="標楷體" panose="03000509000000000000" pitchFamily="65" charset="-120"/>
                          <a:ea typeface="標楷體" panose="03000509000000000000" pitchFamily="65" charset="-120"/>
                          <a:cs typeface="Times New Roman"/>
                        </a:rPr>
                        <a:t>房屋出售價格為</a:t>
                      </a:r>
                      <a:r>
                        <a:rPr lang="en-US" sz="1600" kern="100" dirty="0">
                          <a:effectLst/>
                          <a:latin typeface="標楷體" panose="03000509000000000000" pitchFamily="65" charset="-120"/>
                          <a:ea typeface="標楷體" panose="03000509000000000000" pitchFamily="65" charset="-120"/>
                          <a:cs typeface="Times New Roman"/>
                        </a:rPr>
                        <a:t>1,000</a:t>
                      </a:r>
                      <a:r>
                        <a:rPr lang="zh-TW" sz="1600" kern="100" dirty="0">
                          <a:effectLst/>
                          <a:latin typeface="標楷體" panose="03000509000000000000" pitchFamily="65" charset="-120"/>
                          <a:ea typeface="標楷體" panose="03000509000000000000" pitchFamily="65" charset="-120"/>
                          <a:cs typeface="Times New Roman"/>
                        </a:rPr>
                        <a:t>萬時，其房、地出售損益計算如下：</a:t>
                      </a:r>
                    </a:p>
                    <a:p>
                      <a:pPr marL="152400" indent="-152400" algn="just">
                        <a:spcAft>
                          <a:spcPts val="0"/>
                        </a:spcAft>
                      </a:pPr>
                      <a:r>
                        <a:rPr lang="zh-TW" sz="1600" kern="100" dirty="0">
                          <a:effectLst/>
                          <a:latin typeface="標楷體" panose="03000509000000000000" pitchFamily="65" charset="-120"/>
                          <a:ea typeface="標楷體" panose="03000509000000000000" pitchFamily="65" charset="-120"/>
                          <a:cs typeface="新細明體"/>
                        </a:rPr>
                        <a:t>①</a:t>
                      </a:r>
                      <a:r>
                        <a:rPr lang="zh-TW" sz="1600" kern="100" dirty="0">
                          <a:effectLst/>
                          <a:latin typeface="標楷體" panose="03000509000000000000" pitchFamily="65" charset="-120"/>
                          <a:ea typeface="標楷體" panose="03000509000000000000" pitchFamily="65" charset="-120"/>
                          <a:cs typeface="Times New Roman"/>
                        </a:rPr>
                        <a:t>土地出售所得：</a:t>
                      </a:r>
                      <a:r>
                        <a:rPr lang="en-US" sz="1600" kern="100" dirty="0">
                          <a:effectLst/>
                          <a:latin typeface="標楷體" panose="03000509000000000000" pitchFamily="65" charset="-120"/>
                          <a:ea typeface="標楷體" panose="03000509000000000000" pitchFamily="65" charset="-120"/>
                          <a:cs typeface="Times New Roman"/>
                        </a:rPr>
                        <a:t>2,000</a:t>
                      </a:r>
                      <a:r>
                        <a:rPr lang="zh-TW" sz="1600" kern="100" dirty="0">
                          <a:effectLst/>
                          <a:latin typeface="標楷體" panose="03000509000000000000" pitchFamily="65" charset="-120"/>
                          <a:ea typeface="標楷體" panose="03000509000000000000" pitchFamily="65" charset="-120"/>
                          <a:cs typeface="Times New Roman"/>
                        </a:rPr>
                        <a:t>萬元－</a:t>
                      </a:r>
                      <a:r>
                        <a:rPr lang="en-US" sz="1600" kern="100" dirty="0">
                          <a:effectLst/>
                          <a:latin typeface="標楷體" panose="03000509000000000000" pitchFamily="65" charset="-120"/>
                          <a:ea typeface="標楷體" panose="03000509000000000000" pitchFamily="65" charset="-120"/>
                          <a:cs typeface="Times New Roman"/>
                        </a:rPr>
                        <a:t>500</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1,500</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a:t>
                      </a:r>
                      <a:r>
                        <a:rPr lang="zh-TW" sz="1600" kern="100" dirty="0">
                          <a:effectLst/>
                          <a:latin typeface="標楷體" panose="03000509000000000000" pitchFamily="65" charset="-120"/>
                          <a:ea typeface="標楷體" panose="03000509000000000000" pitchFamily="65" charset="-120"/>
                          <a:cs typeface="Times New Roman"/>
                        </a:rPr>
                        <a:t>因適用舊制，不課所得稅</a:t>
                      </a:r>
                    </a:p>
                    <a:p>
                      <a:pPr marL="152400" indent="-152400" algn="just">
                        <a:spcAft>
                          <a:spcPts val="0"/>
                        </a:spcAft>
                      </a:pPr>
                      <a:r>
                        <a:rPr lang="zh-TW" sz="1600" kern="100" dirty="0">
                          <a:effectLst/>
                          <a:latin typeface="標楷體" panose="03000509000000000000" pitchFamily="65" charset="-120"/>
                          <a:ea typeface="標楷體" panose="03000509000000000000" pitchFamily="65" charset="-120"/>
                          <a:cs typeface="新細明體"/>
                        </a:rPr>
                        <a:t>②</a:t>
                      </a:r>
                      <a:r>
                        <a:rPr lang="zh-TW" sz="1600" kern="100" dirty="0">
                          <a:effectLst/>
                          <a:latin typeface="標楷體" panose="03000509000000000000" pitchFamily="65" charset="-120"/>
                          <a:ea typeface="標楷體" panose="03000509000000000000" pitchFamily="65" charset="-120"/>
                          <a:cs typeface="Times New Roman"/>
                        </a:rPr>
                        <a:t>房屋出售所得：</a:t>
                      </a:r>
                      <a:r>
                        <a:rPr lang="en-US" sz="1600" kern="100" dirty="0">
                          <a:effectLst/>
                          <a:latin typeface="標楷體" panose="03000509000000000000" pitchFamily="65" charset="-120"/>
                          <a:ea typeface="標楷體" panose="03000509000000000000" pitchFamily="65" charset="-120"/>
                          <a:cs typeface="Times New Roman"/>
                        </a:rPr>
                        <a:t>1,000</a:t>
                      </a:r>
                      <a:r>
                        <a:rPr lang="zh-TW" sz="1600" kern="100" dirty="0">
                          <a:effectLst/>
                          <a:latin typeface="標楷體" panose="03000509000000000000" pitchFamily="65" charset="-120"/>
                          <a:ea typeface="標楷體" panose="03000509000000000000" pitchFamily="65" charset="-120"/>
                          <a:cs typeface="Times New Roman"/>
                        </a:rPr>
                        <a:t>萬元－</a:t>
                      </a:r>
                      <a:r>
                        <a:rPr lang="en-US" sz="1600" kern="100" dirty="0">
                          <a:effectLst/>
                          <a:latin typeface="標楷體" panose="03000509000000000000" pitchFamily="65" charset="-120"/>
                          <a:ea typeface="標楷體" panose="03000509000000000000" pitchFamily="65" charset="-120"/>
                          <a:cs typeface="Times New Roman"/>
                        </a:rPr>
                        <a:t>500</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500</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a:t>
                      </a:r>
                      <a:r>
                        <a:rPr lang="zh-TW" sz="1600" kern="100" dirty="0">
                          <a:effectLst/>
                          <a:latin typeface="標楷體" panose="03000509000000000000" pitchFamily="65" charset="-120"/>
                          <a:ea typeface="標楷體" panose="03000509000000000000" pitchFamily="65" charset="-120"/>
                          <a:cs typeface="Times New Roman"/>
                        </a:rPr>
                        <a:t>課徵舊制之房屋財產交易得稅。</a:t>
                      </a:r>
                    </a:p>
                    <a:p>
                      <a:pPr marL="152400" indent="-152400"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3.</a:t>
                      </a:r>
                      <a:r>
                        <a:rPr lang="zh-TW" sz="1600" kern="100" dirty="0">
                          <a:effectLst/>
                          <a:latin typeface="標楷體" panose="03000509000000000000" pitchFamily="65" charset="-120"/>
                          <a:ea typeface="標楷體" panose="03000509000000000000" pitchFamily="65" charset="-120"/>
                          <a:cs typeface="Times New Roman"/>
                        </a:rPr>
                        <a:t>若</a:t>
                      </a:r>
                      <a:r>
                        <a:rPr lang="en-US" sz="1600" kern="100" dirty="0">
                          <a:effectLst/>
                          <a:latin typeface="標楷體" panose="03000509000000000000" pitchFamily="65" charset="-120"/>
                          <a:ea typeface="標楷體" panose="03000509000000000000" pitchFamily="65" charset="-120"/>
                          <a:cs typeface="Times New Roman"/>
                        </a:rPr>
                        <a:t>30</a:t>
                      </a:r>
                      <a:r>
                        <a:rPr lang="zh-TW" sz="1600" kern="100" dirty="0">
                          <a:effectLst/>
                          <a:latin typeface="標楷體" panose="03000509000000000000" pitchFamily="65" charset="-120"/>
                          <a:ea typeface="標楷體" panose="03000509000000000000" pitchFamily="65" charset="-120"/>
                          <a:cs typeface="Times New Roman"/>
                        </a:rPr>
                        <a:t>年後出售時：其合約書未拆分土地及房屋之出售價時，而僅訂定一總價</a:t>
                      </a:r>
                      <a:r>
                        <a:rPr lang="en-US" sz="1600" kern="100" dirty="0">
                          <a:effectLst/>
                          <a:latin typeface="標楷體" panose="03000509000000000000" pitchFamily="65" charset="-120"/>
                          <a:ea typeface="標楷體" panose="03000509000000000000" pitchFamily="65" charset="-120"/>
                          <a:cs typeface="Times New Roman"/>
                        </a:rPr>
                        <a:t>3,000</a:t>
                      </a:r>
                      <a:r>
                        <a:rPr lang="zh-TW" sz="1600" kern="100" dirty="0">
                          <a:effectLst/>
                          <a:latin typeface="標楷體" panose="03000509000000000000" pitchFamily="65" charset="-120"/>
                          <a:ea typeface="標楷體" panose="03000509000000000000" pitchFamily="65" charset="-120"/>
                          <a:cs typeface="Times New Roman"/>
                        </a:rPr>
                        <a:t>萬時，而出售當時之</a:t>
                      </a:r>
                      <a:r>
                        <a:rPr lang="zh-TW" sz="1600" kern="100" dirty="0">
                          <a:effectLst/>
                          <a:latin typeface="標楷體" panose="03000509000000000000" pitchFamily="65" charset="-120"/>
                          <a:ea typeface="標楷體" panose="03000509000000000000" pitchFamily="65" charset="-120"/>
                          <a:cs typeface="新細明體"/>
                        </a:rPr>
                        <a:t>①</a:t>
                      </a:r>
                      <a:r>
                        <a:rPr lang="zh-TW" sz="1600" kern="100" dirty="0">
                          <a:effectLst/>
                          <a:latin typeface="標楷體" panose="03000509000000000000" pitchFamily="65" charset="-120"/>
                          <a:ea typeface="標楷體" panose="03000509000000000000" pitchFamily="65" charset="-120"/>
                          <a:cs typeface="Times New Roman"/>
                        </a:rPr>
                        <a:t>土地公告現值為</a:t>
                      </a:r>
                      <a:r>
                        <a:rPr lang="en-US" sz="1600" kern="100" dirty="0">
                          <a:effectLst/>
                          <a:latin typeface="標楷體" panose="03000509000000000000" pitchFamily="65" charset="-120"/>
                          <a:ea typeface="標楷體" panose="03000509000000000000" pitchFamily="65" charset="-120"/>
                          <a:cs typeface="Times New Roman"/>
                        </a:rPr>
                        <a:t>1,000</a:t>
                      </a:r>
                      <a:r>
                        <a:rPr lang="zh-TW" sz="1600" kern="100" dirty="0">
                          <a:effectLst/>
                          <a:latin typeface="標楷體" panose="03000509000000000000" pitchFamily="65" charset="-120"/>
                          <a:ea typeface="標楷體" panose="03000509000000000000" pitchFamily="65" charset="-120"/>
                          <a:cs typeface="Times New Roman"/>
                        </a:rPr>
                        <a:t>萬</a:t>
                      </a:r>
                      <a:r>
                        <a:rPr lang="zh-TW" sz="1600" kern="100" dirty="0">
                          <a:effectLst/>
                          <a:latin typeface="標楷體" panose="03000509000000000000" pitchFamily="65" charset="-120"/>
                          <a:ea typeface="標楷體" panose="03000509000000000000" pitchFamily="65" charset="-120"/>
                          <a:cs typeface="新細明體"/>
                        </a:rPr>
                        <a:t>②</a:t>
                      </a:r>
                      <a:r>
                        <a:rPr lang="zh-TW" sz="1600" kern="100" dirty="0">
                          <a:effectLst/>
                          <a:latin typeface="標楷體" panose="03000509000000000000" pitchFamily="65" charset="-120"/>
                          <a:ea typeface="標楷體" panose="03000509000000000000" pitchFamily="65" charset="-120"/>
                          <a:cs typeface="Times New Roman"/>
                        </a:rPr>
                        <a:t>房屋之評定現值為</a:t>
                      </a:r>
                      <a:r>
                        <a:rPr lang="en-US" sz="1600" kern="100" dirty="0">
                          <a:effectLst/>
                          <a:latin typeface="標楷體" panose="03000509000000000000" pitchFamily="65" charset="-120"/>
                          <a:ea typeface="標楷體" panose="03000509000000000000" pitchFamily="65" charset="-120"/>
                          <a:cs typeface="Times New Roman"/>
                        </a:rPr>
                        <a:t>300</a:t>
                      </a:r>
                      <a:r>
                        <a:rPr lang="zh-TW" sz="1600" kern="100" dirty="0">
                          <a:effectLst/>
                          <a:latin typeface="標楷體" panose="03000509000000000000" pitchFamily="65" charset="-120"/>
                          <a:ea typeface="標楷體" panose="03000509000000000000" pitchFamily="65" charset="-120"/>
                          <a:cs typeface="Times New Roman"/>
                        </a:rPr>
                        <a:t>萬：</a:t>
                      </a:r>
                    </a:p>
                    <a:p>
                      <a:pPr marL="152400" indent="-152400"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(1)</a:t>
                      </a:r>
                      <a:r>
                        <a:rPr lang="zh-TW" sz="1600" kern="100" dirty="0">
                          <a:effectLst/>
                          <a:latin typeface="標楷體" panose="03000509000000000000" pitchFamily="65" charset="-120"/>
                          <a:ea typeface="標楷體" panose="03000509000000000000" pitchFamily="65" charset="-120"/>
                          <a:cs typeface="Times New Roman"/>
                        </a:rPr>
                        <a:t>先計算「設算」之房、地出售價：</a:t>
                      </a:r>
                    </a:p>
                    <a:p>
                      <a:pPr marL="152400" indent="-152400" algn="just">
                        <a:spcAft>
                          <a:spcPts val="0"/>
                        </a:spcAft>
                      </a:pPr>
                      <a:r>
                        <a:rPr lang="zh-TW" sz="1600" kern="100" dirty="0">
                          <a:effectLst/>
                          <a:latin typeface="標楷體" panose="03000509000000000000" pitchFamily="65" charset="-120"/>
                          <a:ea typeface="標楷體" panose="03000509000000000000" pitchFamily="65" charset="-120"/>
                          <a:cs typeface="新細明體"/>
                        </a:rPr>
                        <a:t>①</a:t>
                      </a:r>
                      <a:r>
                        <a:rPr lang="zh-TW" sz="1600" kern="100" dirty="0">
                          <a:effectLst/>
                          <a:latin typeface="標楷體" panose="03000509000000000000" pitchFamily="65" charset="-120"/>
                          <a:ea typeface="標楷體" panose="03000509000000000000" pitchFamily="65" charset="-120"/>
                          <a:cs typeface="Times New Roman"/>
                        </a:rPr>
                        <a:t>土地出售價：總價</a:t>
                      </a:r>
                      <a:r>
                        <a:rPr lang="en-US" sz="1600" kern="100" dirty="0">
                          <a:effectLst/>
                          <a:latin typeface="標楷體" panose="03000509000000000000" pitchFamily="65" charset="-120"/>
                          <a:ea typeface="標楷體" panose="03000509000000000000" pitchFamily="65" charset="-120"/>
                          <a:cs typeface="Times New Roman"/>
                        </a:rPr>
                        <a:t>3,000</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×1000/1300</a:t>
                      </a:r>
                      <a:r>
                        <a:rPr lang="zh-TW" sz="1600" kern="100" dirty="0">
                          <a:effectLst/>
                          <a:latin typeface="標楷體" panose="03000509000000000000" pitchFamily="65" charset="-120"/>
                          <a:ea typeface="標楷體" panose="03000509000000000000" pitchFamily="65" charset="-120"/>
                          <a:cs typeface="Times New Roman"/>
                        </a:rPr>
                        <a:t>＝</a:t>
                      </a:r>
                      <a:r>
                        <a:rPr lang="en-US" sz="1600" kern="100" dirty="0">
                          <a:effectLst/>
                          <a:latin typeface="標楷體" panose="03000509000000000000" pitchFamily="65" charset="-120"/>
                          <a:ea typeface="標楷體" panose="03000509000000000000" pitchFamily="65" charset="-120"/>
                          <a:cs typeface="Times New Roman"/>
                        </a:rPr>
                        <a:t>2,308</a:t>
                      </a:r>
                      <a:r>
                        <a:rPr lang="zh-TW" sz="1600" kern="100" dirty="0">
                          <a:effectLst/>
                          <a:latin typeface="標楷體" panose="03000509000000000000" pitchFamily="65" charset="-120"/>
                          <a:ea typeface="標楷體" panose="03000509000000000000" pitchFamily="65" charset="-120"/>
                          <a:cs typeface="Times New Roman"/>
                        </a:rPr>
                        <a:t>萬</a:t>
                      </a:r>
                      <a:r>
                        <a:rPr lang="zh-TW" sz="1600" kern="100" dirty="0">
                          <a:effectLst/>
                          <a:latin typeface="標楷體" panose="03000509000000000000" pitchFamily="65" charset="-120"/>
                          <a:ea typeface="標楷體" panose="03000509000000000000" pitchFamily="65" charset="-120"/>
                          <a:cs typeface="新細明體"/>
                        </a:rPr>
                        <a:t>②</a:t>
                      </a:r>
                      <a:r>
                        <a:rPr lang="zh-TW" sz="1600" kern="100" dirty="0">
                          <a:effectLst/>
                          <a:latin typeface="標楷體" panose="03000509000000000000" pitchFamily="65" charset="-120"/>
                          <a:ea typeface="標楷體" panose="03000509000000000000" pitchFamily="65" charset="-120"/>
                          <a:cs typeface="Times New Roman"/>
                        </a:rPr>
                        <a:t>房屋出售價：總價</a:t>
                      </a:r>
                      <a:r>
                        <a:rPr lang="en-US" sz="1600" kern="100" dirty="0">
                          <a:effectLst/>
                          <a:latin typeface="標楷體" panose="03000509000000000000" pitchFamily="65" charset="-120"/>
                          <a:ea typeface="標楷體" panose="03000509000000000000" pitchFamily="65" charset="-120"/>
                          <a:cs typeface="Times New Roman"/>
                        </a:rPr>
                        <a:t>3,000</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×300/1300</a:t>
                      </a:r>
                      <a:r>
                        <a:rPr lang="zh-TW" sz="1600" kern="100" dirty="0">
                          <a:effectLst/>
                          <a:latin typeface="標楷體" panose="03000509000000000000" pitchFamily="65" charset="-120"/>
                          <a:ea typeface="標楷體" panose="03000509000000000000" pitchFamily="65" charset="-120"/>
                          <a:cs typeface="Times New Roman"/>
                        </a:rPr>
                        <a:t>＝</a:t>
                      </a:r>
                      <a:r>
                        <a:rPr lang="en-US" sz="1600" kern="100" dirty="0">
                          <a:effectLst/>
                          <a:latin typeface="標楷體" panose="03000509000000000000" pitchFamily="65" charset="-120"/>
                          <a:ea typeface="標楷體" panose="03000509000000000000" pitchFamily="65" charset="-120"/>
                          <a:cs typeface="Times New Roman"/>
                        </a:rPr>
                        <a:t>692</a:t>
                      </a:r>
                      <a:r>
                        <a:rPr lang="zh-TW" sz="1600" kern="100" dirty="0">
                          <a:effectLst/>
                          <a:latin typeface="標楷體" panose="03000509000000000000" pitchFamily="65" charset="-120"/>
                          <a:ea typeface="標楷體" panose="03000509000000000000" pitchFamily="65" charset="-120"/>
                          <a:cs typeface="Times New Roman"/>
                        </a:rPr>
                        <a:t>萬</a:t>
                      </a:r>
                    </a:p>
                    <a:p>
                      <a:pPr marL="152400" indent="-152400"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(2)</a:t>
                      </a:r>
                      <a:r>
                        <a:rPr lang="zh-TW" sz="1600" kern="100" dirty="0">
                          <a:effectLst/>
                          <a:latin typeface="標楷體" panose="03000509000000000000" pitchFamily="65" charset="-120"/>
                          <a:ea typeface="標楷體" panose="03000509000000000000" pitchFamily="65" charset="-120"/>
                          <a:cs typeface="Times New Roman"/>
                        </a:rPr>
                        <a:t>再計算房、地出售損益：</a:t>
                      </a:r>
                    </a:p>
                    <a:p>
                      <a:pPr marL="152400" indent="-152400" algn="just">
                        <a:spcAft>
                          <a:spcPts val="0"/>
                        </a:spcAft>
                      </a:pPr>
                      <a:r>
                        <a:rPr lang="zh-TW" sz="1600" kern="100" dirty="0">
                          <a:effectLst/>
                          <a:latin typeface="標楷體" panose="03000509000000000000" pitchFamily="65" charset="-120"/>
                          <a:ea typeface="標楷體" panose="03000509000000000000" pitchFamily="65" charset="-120"/>
                          <a:cs typeface="新細明體"/>
                        </a:rPr>
                        <a:t>①</a:t>
                      </a:r>
                      <a:r>
                        <a:rPr lang="zh-TW" sz="1600" kern="100" dirty="0">
                          <a:effectLst/>
                          <a:latin typeface="標楷體" panose="03000509000000000000" pitchFamily="65" charset="-120"/>
                          <a:ea typeface="標楷體" panose="03000509000000000000" pitchFamily="65" charset="-120"/>
                          <a:cs typeface="Times New Roman"/>
                        </a:rPr>
                        <a:t>土地出售利得：</a:t>
                      </a:r>
                      <a:r>
                        <a:rPr lang="en-US" sz="1600" kern="100" dirty="0">
                          <a:effectLst/>
                          <a:latin typeface="標楷體" panose="03000509000000000000" pitchFamily="65" charset="-120"/>
                          <a:ea typeface="標楷體" panose="03000509000000000000" pitchFamily="65" charset="-120"/>
                          <a:cs typeface="Times New Roman"/>
                        </a:rPr>
                        <a:t>2,308</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30</a:t>
                      </a:r>
                      <a:r>
                        <a:rPr lang="zh-TW" sz="1600" kern="100" dirty="0">
                          <a:effectLst/>
                          <a:latin typeface="標楷體" panose="03000509000000000000" pitchFamily="65" charset="-120"/>
                          <a:ea typeface="標楷體" panose="03000509000000000000" pitchFamily="65" charset="-120"/>
                          <a:cs typeface="Times New Roman"/>
                        </a:rPr>
                        <a:t>年前土地公告現值</a:t>
                      </a:r>
                      <a:r>
                        <a:rPr lang="en-US" sz="1600" kern="100" dirty="0">
                          <a:effectLst/>
                          <a:latin typeface="標楷體" panose="03000509000000000000" pitchFamily="65" charset="-120"/>
                          <a:ea typeface="標楷體" panose="03000509000000000000" pitchFamily="65" charset="-120"/>
                          <a:cs typeface="Times New Roman"/>
                        </a:rPr>
                        <a:t>500</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1,808</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a:t>
                      </a:r>
                      <a:r>
                        <a:rPr lang="zh-TW" sz="1600" kern="100" dirty="0">
                          <a:effectLst/>
                          <a:latin typeface="標楷體" panose="03000509000000000000" pitchFamily="65" charset="-120"/>
                          <a:ea typeface="標楷體" panose="03000509000000000000" pitchFamily="65" charset="-120"/>
                          <a:cs typeface="Times New Roman"/>
                        </a:rPr>
                        <a:t>因適用舊制，不課所得稅。</a:t>
                      </a:r>
                    </a:p>
                    <a:p>
                      <a:pPr marL="152400" indent="-152400" algn="just">
                        <a:spcAft>
                          <a:spcPts val="0"/>
                        </a:spcAft>
                      </a:pPr>
                      <a:r>
                        <a:rPr lang="zh-TW" sz="1600" kern="100" dirty="0">
                          <a:effectLst/>
                          <a:latin typeface="標楷體" panose="03000509000000000000" pitchFamily="65" charset="-120"/>
                          <a:ea typeface="標楷體" panose="03000509000000000000" pitchFamily="65" charset="-120"/>
                          <a:cs typeface="新細明體"/>
                        </a:rPr>
                        <a:t>②</a:t>
                      </a:r>
                      <a:r>
                        <a:rPr lang="zh-TW" sz="1600" kern="100" dirty="0">
                          <a:effectLst/>
                          <a:latin typeface="標楷體" panose="03000509000000000000" pitchFamily="65" charset="-120"/>
                          <a:ea typeface="標楷體" panose="03000509000000000000" pitchFamily="65" charset="-120"/>
                          <a:cs typeface="Times New Roman"/>
                        </a:rPr>
                        <a:t>房屋出售利得：</a:t>
                      </a:r>
                      <a:r>
                        <a:rPr lang="en-US" sz="1600" kern="100" dirty="0">
                          <a:effectLst/>
                          <a:latin typeface="標楷體" panose="03000509000000000000" pitchFamily="65" charset="-120"/>
                          <a:ea typeface="標楷體" panose="03000509000000000000" pitchFamily="65" charset="-120"/>
                          <a:cs typeface="Times New Roman"/>
                        </a:rPr>
                        <a:t>692</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30</a:t>
                      </a:r>
                      <a:r>
                        <a:rPr lang="zh-TW" sz="1600" kern="100" dirty="0">
                          <a:effectLst/>
                          <a:latin typeface="標楷體" panose="03000509000000000000" pitchFamily="65" charset="-120"/>
                          <a:ea typeface="標楷體" panose="03000509000000000000" pitchFamily="65" charset="-120"/>
                          <a:cs typeface="Times New Roman"/>
                        </a:rPr>
                        <a:t>年前房屋評定現值</a:t>
                      </a:r>
                      <a:r>
                        <a:rPr lang="en-US" sz="1600" kern="100" dirty="0">
                          <a:effectLst/>
                          <a:latin typeface="標楷體" panose="03000509000000000000" pitchFamily="65" charset="-120"/>
                          <a:ea typeface="標楷體" panose="03000509000000000000" pitchFamily="65" charset="-120"/>
                          <a:cs typeface="Times New Roman"/>
                        </a:rPr>
                        <a:t>500</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192</a:t>
                      </a:r>
                      <a:r>
                        <a:rPr lang="zh-TW" sz="1600" kern="100" dirty="0">
                          <a:effectLst/>
                          <a:latin typeface="標楷體" panose="03000509000000000000" pitchFamily="65" charset="-120"/>
                          <a:ea typeface="標楷體" panose="03000509000000000000" pitchFamily="65" charset="-120"/>
                          <a:cs typeface="Times New Roman"/>
                        </a:rPr>
                        <a:t>萬</a:t>
                      </a:r>
                      <a:r>
                        <a:rPr lang="en-US" sz="1600" kern="100" dirty="0">
                          <a:effectLst/>
                          <a:latin typeface="標楷體" panose="03000509000000000000" pitchFamily="65" charset="-120"/>
                          <a:ea typeface="標楷體" panose="03000509000000000000" pitchFamily="65" charset="-120"/>
                          <a:cs typeface="Times New Roman"/>
                        </a:rPr>
                        <a:t>→</a:t>
                      </a:r>
                      <a:r>
                        <a:rPr lang="zh-TW" sz="1600" kern="100" dirty="0">
                          <a:effectLst/>
                          <a:latin typeface="標楷體" panose="03000509000000000000" pitchFamily="65" charset="-120"/>
                          <a:ea typeface="標楷體" panose="03000509000000000000" pitchFamily="65" charset="-120"/>
                          <a:cs typeface="Times New Roman"/>
                        </a:rPr>
                        <a:t>課徵舊制之房屋財產交易所得稅。</a:t>
                      </a:r>
                    </a:p>
                  </a:txBody>
                  <a:tcPr marL="68580" marR="68580" marT="0" marB="0" anchor="ctr"/>
                </a:tc>
              </a:tr>
            </a:tbl>
          </a:graphicData>
        </a:graphic>
      </p:graphicFrame>
    </p:spTree>
    <p:extLst>
      <p:ext uri="{BB962C8B-B14F-4D97-AF65-F5344CB8AC3E}">
        <p14:creationId xmlns:p14="http://schemas.microsoft.com/office/powerpoint/2010/main" val="35033062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29056310-2E93-4FFF-A86A-018B2BB499B7}" type="slidenum">
              <a:rPr lang="zh-TW" altLang="en-US" smtClean="0"/>
              <a:t>15</a:t>
            </a:fld>
            <a:endParaRPr lang="zh-TW" altLang="en-US" dirty="0"/>
          </a:p>
        </p:txBody>
      </p:sp>
      <p:sp>
        <p:nvSpPr>
          <p:cNvPr id="2" name="標題 1"/>
          <p:cNvSpPr>
            <a:spLocks noGrp="1"/>
          </p:cNvSpPr>
          <p:nvPr>
            <p:ph type="title"/>
          </p:nvPr>
        </p:nvSpPr>
        <p:spPr>
          <a:xfrm>
            <a:off x="457200" y="274638"/>
            <a:ext cx="8229600" cy="562074"/>
          </a:xfrm>
        </p:spPr>
        <p:txBody>
          <a:bodyPr>
            <a:normAutofit fontScale="90000"/>
          </a:bodyPr>
          <a:lstStyle/>
          <a:p>
            <a:r>
              <a:rPr lang="zh-TW" altLang="zh-TW" sz="3600" b="1" dirty="0">
                <a:latin typeface="標楷體" panose="03000509000000000000" pitchFamily="65" charset="-120"/>
                <a:ea typeface="標楷體" panose="03000509000000000000" pitchFamily="65" charset="-120"/>
              </a:rPr>
              <a:t>伍、答客篇</a:t>
            </a:r>
            <a:endParaRPr lang="zh-TW" altLang="en-US" sz="3600" dirty="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1481883870"/>
              </p:ext>
            </p:extLst>
          </p:nvPr>
        </p:nvGraphicFramePr>
        <p:xfrm>
          <a:off x="395536" y="908720"/>
          <a:ext cx="8280920" cy="5157936"/>
        </p:xfrm>
        <a:graphic>
          <a:graphicData uri="http://schemas.openxmlformats.org/drawingml/2006/table">
            <a:tbl>
              <a:tblPr firstRow="1" firstCol="1" bandRow="1">
                <a:tableStyleId>{5C22544A-7EE6-4342-B048-85BDC9FD1C3A}</a:tableStyleId>
              </a:tblPr>
              <a:tblGrid>
                <a:gridCol w="697907"/>
                <a:gridCol w="3791079"/>
                <a:gridCol w="3791934"/>
              </a:tblGrid>
              <a:tr h="241070">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項次</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提問內容</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a:effectLst/>
                          <a:latin typeface="標楷體" panose="03000509000000000000" pitchFamily="65" charset="-120"/>
                          <a:ea typeface="標楷體" panose="03000509000000000000" pitchFamily="65" charset="-120"/>
                        </a:rPr>
                        <a:t>回答內容</a:t>
                      </a:r>
                      <a:endParaRPr lang="zh-TW" sz="18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1687492">
                <a:tc>
                  <a:txBody>
                    <a:bodyPr/>
                    <a:lstStyle/>
                    <a:p>
                      <a:pPr algn="just">
                        <a:spcAft>
                          <a:spcPts val="0"/>
                        </a:spcAft>
                      </a:pPr>
                      <a:r>
                        <a:rPr lang="zh-TW" sz="2000" kern="100" dirty="0">
                          <a:effectLst/>
                          <a:latin typeface="標楷體" panose="03000509000000000000" pitchFamily="65" charset="-120"/>
                          <a:ea typeface="標楷體" panose="03000509000000000000" pitchFamily="65" charset="-120"/>
                          <a:cs typeface="Times New Roman"/>
                        </a:rPr>
                        <a:t>七</a:t>
                      </a:r>
                    </a:p>
                  </a:txBody>
                  <a:tcPr marL="68580" marR="68580" marT="0" marB="0" anchor="ctr"/>
                </a:tc>
                <a:tc>
                  <a:txBody>
                    <a:bodyPr/>
                    <a:lstStyle/>
                    <a:p>
                      <a:pPr algn="just">
                        <a:spcAft>
                          <a:spcPts val="0"/>
                        </a:spcAft>
                      </a:pPr>
                      <a:r>
                        <a:rPr lang="zh-TW" sz="2000" kern="100">
                          <a:effectLst/>
                          <a:latin typeface="標楷體" panose="03000509000000000000" pitchFamily="65" charset="-120"/>
                          <a:ea typeface="標楷體" panose="03000509000000000000" pitchFamily="65" charset="-120"/>
                          <a:cs typeface="Times New Roman"/>
                        </a:rPr>
                        <a:t>第</a:t>
                      </a:r>
                      <a:r>
                        <a:rPr lang="en-US" sz="2000" kern="100">
                          <a:effectLst/>
                          <a:latin typeface="標楷體" panose="03000509000000000000" pitchFamily="65" charset="-120"/>
                          <a:ea typeface="標楷體" panose="03000509000000000000" pitchFamily="65" charset="-120"/>
                          <a:cs typeface="Times New Roman"/>
                        </a:rPr>
                        <a:t>7</a:t>
                      </a:r>
                      <a:r>
                        <a:rPr lang="zh-TW" sz="2000" kern="100">
                          <a:effectLst/>
                          <a:latin typeface="標楷體" panose="03000509000000000000" pitchFamily="65" charset="-120"/>
                          <a:ea typeface="標楷體" panose="03000509000000000000" pitchFamily="65" charset="-120"/>
                          <a:cs typeface="Times New Roman"/>
                        </a:rPr>
                        <a:t>頁第</a:t>
                      </a:r>
                      <a:r>
                        <a:rPr lang="en-US" sz="2000" kern="100">
                          <a:effectLst/>
                          <a:latin typeface="標楷體" panose="03000509000000000000" pitchFamily="65" charset="-120"/>
                          <a:ea typeface="標楷體" panose="03000509000000000000" pitchFamily="65" charset="-120"/>
                          <a:cs typeface="Times New Roman"/>
                        </a:rPr>
                        <a:t>11</a:t>
                      </a:r>
                      <a:r>
                        <a:rPr lang="zh-TW" sz="2000" kern="100">
                          <a:effectLst/>
                          <a:latin typeface="標楷體" panose="03000509000000000000" pitchFamily="65" charset="-120"/>
                          <a:ea typeface="標楷體" panose="03000509000000000000" pitchFamily="65" charset="-120"/>
                          <a:cs typeface="Times New Roman"/>
                        </a:rPr>
                        <a:t>點，房屋土地所有權移轉登記完成前，向金融機構借款之利息是指哪些？</a:t>
                      </a:r>
                    </a:p>
                  </a:txBody>
                  <a:tcPr marL="68580" marR="68580" marT="0" marB="0" anchor="ctr"/>
                </a:tc>
                <a:tc>
                  <a:txBody>
                    <a:bodyPr/>
                    <a:lstStyle/>
                    <a:p>
                      <a:pPr marL="274638" indent="-274638" algn="just">
                        <a:spcAft>
                          <a:spcPts val="0"/>
                        </a:spcAft>
                      </a:pPr>
                      <a:r>
                        <a:rPr lang="en-US" sz="2000" kern="100" dirty="0">
                          <a:effectLst/>
                          <a:latin typeface="標楷體" panose="03000509000000000000" pitchFamily="65" charset="-120"/>
                          <a:ea typeface="標楷體" panose="03000509000000000000" pitchFamily="65" charset="-120"/>
                          <a:cs typeface="Times New Roman"/>
                        </a:rPr>
                        <a:t>●</a:t>
                      </a:r>
                      <a:r>
                        <a:rPr lang="zh-TW" sz="2000" kern="100" dirty="0">
                          <a:effectLst/>
                          <a:latin typeface="標楷體" panose="03000509000000000000" pitchFamily="65" charset="-120"/>
                          <a:ea typeface="標楷體" panose="03000509000000000000" pitchFamily="65" charset="-120"/>
                          <a:cs typeface="Times New Roman"/>
                        </a:rPr>
                        <a:t>例如向建設公司購買預售房屋，總價</a:t>
                      </a:r>
                      <a:r>
                        <a:rPr lang="en-US" sz="2000" kern="100" dirty="0">
                          <a:effectLst/>
                          <a:latin typeface="標楷體" panose="03000509000000000000" pitchFamily="65" charset="-120"/>
                          <a:ea typeface="標楷體" panose="03000509000000000000" pitchFamily="65" charset="-120"/>
                          <a:cs typeface="Times New Roman"/>
                        </a:rPr>
                        <a:t>5,000</a:t>
                      </a:r>
                      <a:r>
                        <a:rPr lang="zh-TW" sz="2000" kern="100" dirty="0">
                          <a:effectLst/>
                          <a:latin typeface="標楷體" panose="03000509000000000000" pitchFamily="65" charset="-120"/>
                          <a:ea typeface="標楷體" panose="03000509000000000000" pitchFamily="65" charset="-120"/>
                          <a:cs typeface="Times New Roman"/>
                        </a:rPr>
                        <a:t>萬元，自備款</a:t>
                      </a:r>
                      <a:r>
                        <a:rPr lang="en-US" sz="2000" kern="100" dirty="0">
                          <a:effectLst/>
                          <a:latin typeface="標楷體" panose="03000509000000000000" pitchFamily="65" charset="-120"/>
                          <a:ea typeface="標楷體" panose="03000509000000000000" pitchFamily="65" charset="-120"/>
                          <a:cs typeface="Times New Roman"/>
                        </a:rPr>
                        <a:t>2,000</a:t>
                      </a:r>
                      <a:r>
                        <a:rPr lang="zh-TW" sz="2000" kern="100" dirty="0">
                          <a:effectLst/>
                          <a:latin typeface="標楷體" panose="03000509000000000000" pitchFamily="65" charset="-120"/>
                          <a:ea typeface="標楷體" panose="03000509000000000000" pitchFamily="65" charset="-120"/>
                          <a:cs typeface="Times New Roman"/>
                        </a:rPr>
                        <a:t>萬，若此</a:t>
                      </a:r>
                      <a:r>
                        <a:rPr lang="en-US" sz="2000" kern="100" dirty="0">
                          <a:effectLst/>
                          <a:latin typeface="標楷體" panose="03000509000000000000" pitchFamily="65" charset="-120"/>
                          <a:ea typeface="標楷體" panose="03000509000000000000" pitchFamily="65" charset="-120"/>
                          <a:cs typeface="Times New Roman"/>
                        </a:rPr>
                        <a:t>2,000</a:t>
                      </a:r>
                      <a:r>
                        <a:rPr lang="zh-TW" sz="2000" kern="100" dirty="0">
                          <a:effectLst/>
                          <a:latin typeface="標楷體" panose="03000509000000000000" pitchFamily="65" charset="-120"/>
                          <a:ea typeface="標楷體" panose="03000509000000000000" pitchFamily="65" charset="-120"/>
                          <a:cs typeface="Times New Roman"/>
                        </a:rPr>
                        <a:t>萬元係向金融機構借款來支付，其所支付之利息，即可當「費用」列支。</a:t>
                      </a:r>
                    </a:p>
                  </a:txBody>
                  <a:tcPr marL="68580" marR="68580" marT="0" marB="0" anchor="ctr"/>
                </a:tc>
              </a:tr>
              <a:tr h="1062524">
                <a:tc>
                  <a:txBody>
                    <a:bodyPr/>
                    <a:lstStyle/>
                    <a:p>
                      <a:pPr algn="just">
                        <a:spcAft>
                          <a:spcPts val="0"/>
                        </a:spcAft>
                      </a:pPr>
                      <a:r>
                        <a:rPr lang="zh-TW" sz="2000" kern="100">
                          <a:effectLst/>
                          <a:latin typeface="標楷體" panose="03000509000000000000" pitchFamily="65" charset="-120"/>
                          <a:ea typeface="標楷體" panose="03000509000000000000" pitchFamily="65" charset="-120"/>
                          <a:cs typeface="Times New Roman"/>
                        </a:rPr>
                        <a:t>八</a:t>
                      </a:r>
                    </a:p>
                  </a:txBody>
                  <a:tcPr marL="68580" marR="68580" marT="0" marB="0" anchor="ctr"/>
                </a:tc>
                <a:tc>
                  <a:txBody>
                    <a:bodyPr/>
                    <a:lstStyle/>
                    <a:p>
                      <a:pPr algn="just">
                        <a:spcAft>
                          <a:spcPts val="0"/>
                        </a:spcAft>
                      </a:pPr>
                      <a:r>
                        <a:rPr lang="zh-TW" sz="2000" kern="100">
                          <a:effectLst/>
                          <a:latin typeface="標楷體" panose="03000509000000000000" pitchFamily="65" charset="-120"/>
                          <a:ea typeface="標楷體" panose="03000509000000000000" pitchFamily="65" charset="-120"/>
                          <a:cs typeface="Times New Roman"/>
                        </a:rPr>
                        <a:t>「房地合一稅」繳納完畢後，應無其他任何需繳的稅？</a:t>
                      </a:r>
                      <a:r>
                        <a:rPr lang="en-US" sz="2000" kern="100">
                          <a:effectLst/>
                          <a:latin typeface="標楷體" panose="03000509000000000000" pitchFamily="65" charset="-120"/>
                          <a:ea typeface="標楷體" panose="03000509000000000000" pitchFamily="65" charset="-120"/>
                          <a:cs typeface="Times New Roman"/>
                        </a:rPr>
                        <a:t>(</a:t>
                      </a:r>
                      <a:r>
                        <a:rPr lang="zh-TW" sz="2000" kern="100">
                          <a:effectLst/>
                          <a:latin typeface="標楷體" panose="03000509000000000000" pitchFamily="65" charset="-120"/>
                          <a:ea typeface="標楷體" panose="03000509000000000000" pitchFamily="65" charset="-120"/>
                          <a:cs typeface="Times New Roman"/>
                        </a:rPr>
                        <a:t>如財產交易稅、綜所稅等</a:t>
                      </a:r>
                      <a:r>
                        <a:rPr lang="en-US" sz="2000" kern="100">
                          <a:effectLst/>
                          <a:latin typeface="標楷體" panose="03000509000000000000" pitchFamily="65" charset="-120"/>
                          <a:ea typeface="標楷體" panose="03000509000000000000" pitchFamily="65" charset="-120"/>
                          <a:cs typeface="Times New Roman"/>
                        </a:rPr>
                        <a:t>)</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274638" indent="-274638" algn="just">
                        <a:spcAft>
                          <a:spcPts val="0"/>
                        </a:spcAft>
                      </a:pPr>
                      <a:r>
                        <a:rPr lang="en-US" sz="2000" kern="100" dirty="0">
                          <a:effectLst/>
                          <a:latin typeface="標楷體" panose="03000509000000000000" pitchFamily="65" charset="-120"/>
                          <a:ea typeface="標楷體" panose="03000509000000000000" pitchFamily="65" charset="-120"/>
                          <a:cs typeface="Times New Roman"/>
                        </a:rPr>
                        <a:t>●</a:t>
                      </a:r>
                      <a:r>
                        <a:rPr lang="zh-TW" sz="2000" kern="100" dirty="0">
                          <a:effectLst/>
                          <a:latin typeface="標楷體" panose="03000509000000000000" pitchFamily="65" charset="-120"/>
                          <a:ea typeface="標楷體" panose="03000509000000000000" pitchFamily="65" charset="-120"/>
                          <a:cs typeface="Times New Roman"/>
                        </a:rPr>
                        <a:t>若為個人，新制係採分離課稅，故繳畢後，即已完稅。</a:t>
                      </a:r>
                    </a:p>
                  </a:txBody>
                  <a:tcPr marL="68580" marR="68580" marT="0" marB="0" anchor="ctr"/>
                </a:tc>
              </a:tr>
              <a:tr h="723211">
                <a:tc>
                  <a:txBody>
                    <a:bodyPr/>
                    <a:lstStyle/>
                    <a:p>
                      <a:pPr algn="just">
                        <a:spcAft>
                          <a:spcPts val="0"/>
                        </a:spcAft>
                      </a:pPr>
                      <a:r>
                        <a:rPr lang="zh-TW" sz="2000" kern="100">
                          <a:effectLst/>
                          <a:latin typeface="標楷體" panose="03000509000000000000" pitchFamily="65" charset="-120"/>
                          <a:ea typeface="標楷體" panose="03000509000000000000" pitchFamily="65" charset="-120"/>
                          <a:cs typeface="Times New Roman"/>
                        </a:rPr>
                        <a:t>九</a:t>
                      </a:r>
                    </a:p>
                  </a:txBody>
                  <a:tcPr marL="68580" marR="68580" marT="0" marB="0" anchor="ctr"/>
                </a:tc>
                <a:tc>
                  <a:txBody>
                    <a:bodyPr/>
                    <a:lstStyle/>
                    <a:p>
                      <a:pPr algn="just">
                        <a:spcAft>
                          <a:spcPts val="0"/>
                        </a:spcAft>
                      </a:pPr>
                      <a:r>
                        <a:rPr lang="zh-TW" sz="2000" kern="100">
                          <a:effectLst/>
                          <a:latin typeface="標楷體" panose="03000509000000000000" pitchFamily="65" charset="-120"/>
                          <a:ea typeface="標楷體" panose="03000509000000000000" pitchFamily="65" charset="-120"/>
                          <a:cs typeface="Times New Roman"/>
                        </a:rPr>
                        <a:t>請問土地於</a:t>
                      </a:r>
                      <a:r>
                        <a:rPr lang="en-US" sz="2000" kern="100">
                          <a:effectLst/>
                          <a:latin typeface="標楷體" panose="03000509000000000000" pitchFamily="65" charset="-120"/>
                          <a:ea typeface="標楷體" panose="03000509000000000000" pitchFamily="65" charset="-120"/>
                          <a:cs typeface="Times New Roman"/>
                        </a:rPr>
                        <a:t>105</a:t>
                      </a:r>
                      <a:r>
                        <a:rPr lang="zh-TW" sz="2000" kern="100">
                          <a:effectLst/>
                          <a:latin typeface="標楷體" panose="03000509000000000000" pitchFamily="65" charset="-120"/>
                          <a:ea typeface="標楷體" panose="03000509000000000000" pitchFamily="65" charset="-120"/>
                          <a:cs typeface="Times New Roman"/>
                        </a:rPr>
                        <a:t>年</a:t>
                      </a:r>
                      <a:r>
                        <a:rPr lang="en-US" sz="2000" kern="100">
                          <a:effectLst/>
                          <a:latin typeface="標楷體" panose="03000509000000000000" pitchFamily="65" charset="-120"/>
                          <a:ea typeface="標楷體" panose="03000509000000000000" pitchFamily="65" charset="-120"/>
                          <a:cs typeface="Times New Roman"/>
                        </a:rPr>
                        <a:t>1</a:t>
                      </a:r>
                      <a:r>
                        <a:rPr lang="zh-TW" sz="2000" kern="100">
                          <a:effectLst/>
                          <a:latin typeface="標楷體" panose="03000509000000000000" pitchFamily="65" charset="-120"/>
                          <a:ea typeface="標楷體" panose="03000509000000000000" pitchFamily="65" charset="-120"/>
                          <a:cs typeface="Times New Roman"/>
                        </a:rPr>
                        <a:t>月</a:t>
                      </a:r>
                      <a:r>
                        <a:rPr lang="en-US" sz="2000" kern="100">
                          <a:effectLst/>
                          <a:latin typeface="標楷體" panose="03000509000000000000" pitchFamily="65" charset="-120"/>
                          <a:ea typeface="標楷體" panose="03000509000000000000" pitchFamily="65" charset="-120"/>
                          <a:cs typeface="Times New Roman"/>
                        </a:rPr>
                        <a:t>1</a:t>
                      </a:r>
                      <a:r>
                        <a:rPr lang="zh-TW" sz="2000" kern="100">
                          <a:effectLst/>
                          <a:latin typeface="標楷體" panose="03000509000000000000" pitchFamily="65" charset="-120"/>
                          <a:ea typeface="標楷體" panose="03000509000000000000" pitchFamily="65" charset="-120"/>
                          <a:cs typeface="Times New Roman"/>
                        </a:rPr>
                        <a:t>日前兩年內取得，並於這期間辦理土地分割，但所有權人未變更，則</a:t>
                      </a:r>
                      <a:r>
                        <a:rPr lang="en-US" sz="2000" kern="100">
                          <a:effectLst/>
                          <a:latin typeface="標楷體" panose="03000509000000000000" pitchFamily="65" charset="-120"/>
                          <a:ea typeface="標楷體" panose="03000509000000000000" pitchFamily="65" charset="-120"/>
                          <a:cs typeface="Times New Roman"/>
                        </a:rPr>
                        <a:t>105</a:t>
                      </a:r>
                      <a:r>
                        <a:rPr lang="zh-TW" sz="2000" kern="100">
                          <a:effectLst/>
                          <a:latin typeface="標楷體" panose="03000509000000000000" pitchFamily="65" charset="-120"/>
                          <a:ea typeface="標楷體" panose="03000509000000000000" pitchFamily="65" charset="-120"/>
                          <a:cs typeface="Times New Roman"/>
                        </a:rPr>
                        <a:t>年</a:t>
                      </a:r>
                      <a:r>
                        <a:rPr lang="en-US" sz="2000" kern="100">
                          <a:effectLst/>
                          <a:latin typeface="標楷體" panose="03000509000000000000" pitchFamily="65" charset="-120"/>
                          <a:ea typeface="標楷體" panose="03000509000000000000" pitchFamily="65" charset="-120"/>
                          <a:cs typeface="Times New Roman"/>
                        </a:rPr>
                        <a:t>1</a:t>
                      </a:r>
                      <a:r>
                        <a:rPr lang="zh-TW" sz="2000" kern="100">
                          <a:effectLst/>
                          <a:latin typeface="標楷體" panose="03000509000000000000" pitchFamily="65" charset="-120"/>
                          <a:ea typeface="標楷體" panose="03000509000000000000" pitchFamily="65" charset="-120"/>
                          <a:cs typeface="Times New Roman"/>
                        </a:rPr>
                        <a:t>月</a:t>
                      </a:r>
                      <a:r>
                        <a:rPr lang="en-US" sz="2000" kern="100">
                          <a:effectLst/>
                          <a:latin typeface="標楷體" panose="03000509000000000000" pitchFamily="65" charset="-120"/>
                          <a:ea typeface="標楷體" panose="03000509000000000000" pitchFamily="65" charset="-120"/>
                          <a:cs typeface="Times New Roman"/>
                        </a:rPr>
                        <a:t>1</a:t>
                      </a:r>
                      <a:r>
                        <a:rPr lang="zh-TW" sz="2000" kern="100">
                          <a:effectLst/>
                          <a:latin typeface="標楷體" panose="03000509000000000000" pitchFamily="65" charset="-120"/>
                          <a:ea typeface="標楷體" panose="03000509000000000000" pitchFamily="65" charset="-120"/>
                          <a:cs typeface="Times New Roman"/>
                        </a:rPr>
                        <a:t>日後出售，其稅率計算是以取得日期時間，還是以土地分割日起算？</a:t>
                      </a:r>
                      <a:r>
                        <a:rPr lang="en-US" sz="2000" kern="100">
                          <a:effectLst/>
                          <a:latin typeface="標楷體" panose="03000509000000000000" pitchFamily="65" charset="-120"/>
                          <a:ea typeface="標楷體" panose="03000509000000000000" pitchFamily="65" charset="-120"/>
                          <a:cs typeface="Times New Roman"/>
                        </a:rPr>
                        <a:t>(</a:t>
                      </a:r>
                      <a:r>
                        <a:rPr lang="zh-TW" sz="2000" kern="100">
                          <a:effectLst/>
                          <a:latin typeface="標楷體" panose="03000509000000000000" pitchFamily="65" charset="-120"/>
                          <a:ea typeface="標楷體" panose="03000509000000000000" pitchFamily="65" charset="-120"/>
                          <a:cs typeface="Times New Roman"/>
                        </a:rPr>
                        <a:t>土地所有權人為自然人</a:t>
                      </a:r>
                      <a:r>
                        <a:rPr lang="en-US" sz="2000" kern="100">
                          <a:effectLst/>
                          <a:latin typeface="標楷體" panose="03000509000000000000" pitchFamily="65" charset="-120"/>
                          <a:ea typeface="標楷體" panose="03000509000000000000" pitchFamily="65" charset="-120"/>
                          <a:cs typeface="Times New Roman"/>
                        </a:rPr>
                        <a:t>)</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just">
                        <a:spcAft>
                          <a:spcPts val="0"/>
                        </a:spcAft>
                      </a:pPr>
                      <a:r>
                        <a:rPr lang="en-US" sz="2000" kern="100" dirty="0">
                          <a:effectLst/>
                          <a:latin typeface="標楷體" panose="03000509000000000000" pitchFamily="65" charset="-120"/>
                          <a:ea typeface="標楷體" panose="03000509000000000000" pitchFamily="65" charset="-120"/>
                          <a:cs typeface="Times New Roman"/>
                        </a:rPr>
                        <a:t>●</a:t>
                      </a:r>
                      <a:r>
                        <a:rPr lang="zh-TW" sz="2000" kern="100" dirty="0">
                          <a:effectLst/>
                          <a:latin typeface="標楷體" panose="03000509000000000000" pitchFamily="65" charset="-120"/>
                          <a:ea typeface="標楷體" panose="03000509000000000000" pitchFamily="65" charset="-120"/>
                          <a:cs typeface="Times New Roman"/>
                        </a:rPr>
                        <a:t>以取得日期起算。</a:t>
                      </a:r>
                    </a:p>
                  </a:txBody>
                  <a:tcPr marL="68580" marR="68580" marT="0" marB="0" anchor="ctr"/>
                </a:tc>
              </a:tr>
            </a:tbl>
          </a:graphicData>
        </a:graphic>
      </p:graphicFrame>
    </p:spTree>
    <p:extLst>
      <p:ext uri="{BB962C8B-B14F-4D97-AF65-F5344CB8AC3E}">
        <p14:creationId xmlns:p14="http://schemas.microsoft.com/office/powerpoint/2010/main" val="35470407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29056310-2E93-4FFF-A86A-018B2BB499B7}" type="slidenum">
              <a:rPr lang="zh-TW" altLang="en-US" smtClean="0"/>
              <a:t>16</a:t>
            </a:fld>
            <a:endParaRPr lang="zh-TW" altLang="en-US" dirty="0"/>
          </a:p>
        </p:txBody>
      </p:sp>
      <p:sp>
        <p:nvSpPr>
          <p:cNvPr id="2" name="標題 1"/>
          <p:cNvSpPr>
            <a:spLocks noGrp="1"/>
          </p:cNvSpPr>
          <p:nvPr>
            <p:ph type="title"/>
          </p:nvPr>
        </p:nvSpPr>
        <p:spPr>
          <a:xfrm>
            <a:off x="457200" y="274638"/>
            <a:ext cx="8229600" cy="562074"/>
          </a:xfrm>
        </p:spPr>
        <p:txBody>
          <a:bodyPr>
            <a:normAutofit fontScale="90000"/>
          </a:bodyPr>
          <a:lstStyle/>
          <a:p>
            <a:r>
              <a:rPr lang="zh-TW" altLang="zh-TW" sz="3600" b="1" dirty="0">
                <a:latin typeface="標楷體" panose="03000509000000000000" pitchFamily="65" charset="-120"/>
                <a:ea typeface="標楷體" panose="03000509000000000000" pitchFamily="65" charset="-120"/>
              </a:rPr>
              <a:t>伍、答客篇</a:t>
            </a:r>
            <a:endParaRPr lang="zh-TW" altLang="en-US" sz="3600" dirty="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534588233"/>
              </p:ext>
            </p:extLst>
          </p:nvPr>
        </p:nvGraphicFramePr>
        <p:xfrm>
          <a:off x="395536" y="908720"/>
          <a:ext cx="8280920" cy="5451644"/>
        </p:xfrm>
        <a:graphic>
          <a:graphicData uri="http://schemas.openxmlformats.org/drawingml/2006/table">
            <a:tbl>
              <a:tblPr firstRow="1" firstCol="1" bandRow="1">
                <a:tableStyleId>{5C22544A-7EE6-4342-B048-85BDC9FD1C3A}</a:tableStyleId>
              </a:tblPr>
              <a:tblGrid>
                <a:gridCol w="697907"/>
                <a:gridCol w="3791079"/>
                <a:gridCol w="3791934"/>
              </a:tblGrid>
              <a:tr h="241070">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項次</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提問內容</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a:effectLst/>
                          <a:latin typeface="標楷體" panose="03000509000000000000" pitchFamily="65" charset="-120"/>
                          <a:ea typeface="標楷體" panose="03000509000000000000" pitchFamily="65" charset="-120"/>
                        </a:rPr>
                        <a:t>回答內容</a:t>
                      </a:r>
                      <a:endParaRPr lang="zh-TW" sz="18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1687492">
                <a:tc>
                  <a:txBody>
                    <a:bodyPr/>
                    <a:lstStyle/>
                    <a:p>
                      <a:pPr algn="just">
                        <a:spcAft>
                          <a:spcPts val="0"/>
                        </a:spcAft>
                      </a:pPr>
                      <a:r>
                        <a:rPr lang="zh-TW" sz="1800" kern="100" dirty="0">
                          <a:effectLst/>
                          <a:latin typeface="標楷體" panose="03000509000000000000" pitchFamily="65" charset="-120"/>
                          <a:ea typeface="標楷體" panose="03000509000000000000" pitchFamily="65" charset="-120"/>
                          <a:cs typeface="Times New Roman"/>
                        </a:rPr>
                        <a:t>十</a:t>
                      </a:r>
                    </a:p>
                  </a:txBody>
                  <a:tcPr marL="68580" marR="68580" marT="0" marB="0" anchor="ctr"/>
                </a:tc>
                <a:tc>
                  <a:txBody>
                    <a:bodyPr/>
                    <a:lstStyle/>
                    <a:p>
                      <a:pPr algn="just">
                        <a:spcAft>
                          <a:spcPts val="0"/>
                        </a:spcAft>
                      </a:pPr>
                      <a:r>
                        <a:rPr lang="zh-TW" sz="1800" kern="100" dirty="0">
                          <a:effectLst/>
                          <a:latin typeface="標楷體" panose="03000509000000000000" pitchFamily="65" charset="-120"/>
                          <a:ea typeface="標楷體" panose="03000509000000000000" pitchFamily="65" charset="-120"/>
                          <a:cs typeface="Times New Roman"/>
                        </a:rPr>
                        <a:t>某合建分售案，使用執照預計</a:t>
                      </a:r>
                      <a:r>
                        <a:rPr lang="en-US" sz="1800" kern="100" dirty="0">
                          <a:effectLst/>
                          <a:latin typeface="標楷體" panose="03000509000000000000" pitchFamily="65" charset="-120"/>
                          <a:ea typeface="標楷體" panose="03000509000000000000" pitchFamily="65" charset="-120"/>
                          <a:cs typeface="Times New Roman"/>
                        </a:rPr>
                        <a:t>104</a:t>
                      </a:r>
                      <a:r>
                        <a:rPr lang="zh-TW" sz="1800" kern="100" dirty="0">
                          <a:effectLst/>
                          <a:latin typeface="標楷體" panose="03000509000000000000" pitchFamily="65" charset="-120"/>
                          <a:ea typeface="標楷體" panose="03000509000000000000" pitchFamily="65" charset="-120"/>
                          <a:cs typeface="Times New Roman"/>
                        </a:rPr>
                        <a:t>年</a:t>
                      </a:r>
                      <a:r>
                        <a:rPr lang="en-US" sz="1800" kern="100" dirty="0">
                          <a:effectLst/>
                          <a:latin typeface="標楷體" panose="03000509000000000000" pitchFamily="65" charset="-120"/>
                          <a:ea typeface="標楷體" panose="03000509000000000000" pitchFamily="65" charset="-120"/>
                          <a:cs typeface="Times New Roman"/>
                        </a:rPr>
                        <a:t>11</a:t>
                      </a:r>
                      <a:r>
                        <a:rPr lang="zh-TW" sz="1800" kern="100" dirty="0">
                          <a:effectLst/>
                          <a:latin typeface="標楷體" panose="03000509000000000000" pitchFamily="65" charset="-120"/>
                          <a:ea typeface="標楷體" panose="03000509000000000000" pitchFamily="65" charset="-120"/>
                          <a:cs typeface="Times New Roman"/>
                        </a:rPr>
                        <a:t>月底取得，土地產權部分，地主先行於</a:t>
                      </a:r>
                      <a:r>
                        <a:rPr lang="en-US" sz="1800" kern="100" dirty="0">
                          <a:effectLst/>
                          <a:latin typeface="標楷體" panose="03000509000000000000" pitchFamily="65" charset="-120"/>
                          <a:ea typeface="標楷體" panose="03000509000000000000" pitchFamily="65" charset="-120"/>
                          <a:cs typeface="Times New Roman"/>
                        </a:rPr>
                        <a:t>104</a:t>
                      </a:r>
                      <a:r>
                        <a:rPr lang="zh-TW" sz="1800" kern="100" dirty="0">
                          <a:effectLst/>
                          <a:latin typeface="標楷體" panose="03000509000000000000" pitchFamily="65" charset="-120"/>
                          <a:ea typeface="標楷體" panose="03000509000000000000" pitchFamily="65" charset="-120"/>
                          <a:cs typeface="Times New Roman"/>
                        </a:rPr>
                        <a:t>年</a:t>
                      </a:r>
                      <a:r>
                        <a:rPr lang="en-US" sz="1800" kern="100" dirty="0">
                          <a:effectLst/>
                          <a:latin typeface="標楷體" panose="03000509000000000000" pitchFamily="65" charset="-120"/>
                          <a:ea typeface="標楷體" panose="03000509000000000000" pitchFamily="65" charset="-120"/>
                          <a:cs typeface="Times New Roman"/>
                        </a:rPr>
                        <a:t>12</a:t>
                      </a:r>
                      <a:r>
                        <a:rPr lang="zh-TW" sz="1800" kern="100" dirty="0">
                          <a:effectLst/>
                          <a:latin typeface="標楷體" panose="03000509000000000000" pitchFamily="65" charset="-120"/>
                          <a:ea typeface="標楷體" panose="03000509000000000000" pitchFamily="65" charset="-120"/>
                          <a:cs typeface="Times New Roman"/>
                        </a:rPr>
                        <a:t>月</a:t>
                      </a:r>
                      <a:r>
                        <a:rPr lang="en-US" sz="1800" kern="100" dirty="0">
                          <a:effectLst/>
                          <a:latin typeface="標楷體" panose="03000509000000000000" pitchFamily="65" charset="-120"/>
                          <a:ea typeface="標楷體" panose="03000509000000000000" pitchFamily="65" charset="-120"/>
                          <a:cs typeface="Times New Roman"/>
                        </a:rPr>
                        <a:t>31</a:t>
                      </a:r>
                      <a:r>
                        <a:rPr lang="zh-TW" sz="1800" kern="100" dirty="0">
                          <a:effectLst/>
                          <a:latin typeface="標楷體" panose="03000509000000000000" pitchFamily="65" charset="-120"/>
                          <a:ea typeface="標楷體" panose="03000509000000000000" pitchFamily="65" charset="-120"/>
                          <a:cs typeface="Times New Roman"/>
                        </a:rPr>
                        <a:t>日前移轉予客戶，房屋部分則必須辦妥保存登記後，最快於</a:t>
                      </a:r>
                      <a:r>
                        <a:rPr lang="en-US" sz="1800" kern="100" dirty="0">
                          <a:effectLst/>
                          <a:latin typeface="標楷體" panose="03000509000000000000" pitchFamily="65" charset="-120"/>
                          <a:ea typeface="標楷體" panose="03000509000000000000" pitchFamily="65" charset="-120"/>
                          <a:cs typeface="Times New Roman"/>
                        </a:rPr>
                        <a:t>105</a:t>
                      </a:r>
                      <a:r>
                        <a:rPr lang="zh-TW" sz="1800" kern="100" dirty="0">
                          <a:effectLst/>
                          <a:latin typeface="標楷體" panose="03000509000000000000" pitchFamily="65" charset="-120"/>
                          <a:ea typeface="標楷體" panose="03000509000000000000" pitchFamily="65" charset="-120"/>
                          <a:cs typeface="Times New Roman"/>
                        </a:rPr>
                        <a:t>年</a:t>
                      </a:r>
                      <a:r>
                        <a:rPr lang="en-US" sz="1800" kern="100" dirty="0">
                          <a:effectLst/>
                          <a:latin typeface="標楷體" panose="03000509000000000000" pitchFamily="65" charset="-120"/>
                          <a:ea typeface="標楷體" panose="03000509000000000000" pitchFamily="65" charset="-120"/>
                          <a:cs typeface="Times New Roman"/>
                        </a:rPr>
                        <a:t>1</a:t>
                      </a:r>
                      <a:r>
                        <a:rPr lang="zh-TW" sz="1800" kern="100" dirty="0">
                          <a:effectLst/>
                          <a:latin typeface="標楷體" panose="03000509000000000000" pitchFamily="65" charset="-120"/>
                          <a:ea typeface="標楷體" panose="03000509000000000000" pitchFamily="65" charset="-120"/>
                          <a:cs typeface="Times New Roman"/>
                        </a:rPr>
                        <a:t>月中旬才能辦理移轉過戶，依此情况日後客戶轉售時，是否土地按舊制課稅，房屋依新制課稅？且房地價格之分配比例如何計算？</a:t>
                      </a:r>
                    </a:p>
                  </a:txBody>
                  <a:tcPr marL="68580" marR="68580" marT="0" marB="0" anchor="ctr"/>
                </a:tc>
                <a:tc>
                  <a:txBody>
                    <a:bodyPr/>
                    <a:lstStyle/>
                    <a:p>
                      <a:pPr marL="274638" indent="-274638" algn="just">
                        <a:spcAft>
                          <a:spcPts val="0"/>
                        </a:spcAft>
                      </a:pPr>
                      <a:r>
                        <a:rPr lang="en-US" sz="1800" kern="100" dirty="0">
                          <a:effectLst/>
                          <a:latin typeface="標楷體" panose="03000509000000000000" pitchFamily="65" charset="-120"/>
                          <a:ea typeface="標楷體" panose="03000509000000000000" pitchFamily="65" charset="-120"/>
                          <a:cs typeface="Times New Roman"/>
                        </a:rPr>
                        <a:t>1.</a:t>
                      </a:r>
                      <a:r>
                        <a:rPr lang="zh-TW" sz="1800" kern="100" dirty="0">
                          <a:effectLst/>
                          <a:latin typeface="標楷體" panose="03000509000000000000" pitchFamily="65" charset="-120"/>
                          <a:ea typeface="標楷體" panose="03000509000000000000" pitchFamily="65" charset="-120"/>
                          <a:cs typeface="Times New Roman"/>
                        </a:rPr>
                        <a:t>客戶若於</a:t>
                      </a:r>
                      <a:r>
                        <a:rPr lang="en-US" sz="1800" kern="100" dirty="0">
                          <a:effectLst/>
                          <a:latin typeface="標楷體" panose="03000509000000000000" pitchFamily="65" charset="-120"/>
                          <a:ea typeface="標楷體" panose="03000509000000000000" pitchFamily="65" charset="-120"/>
                          <a:cs typeface="Times New Roman"/>
                        </a:rPr>
                        <a:t>104/12/31</a:t>
                      </a:r>
                      <a:r>
                        <a:rPr lang="zh-TW" sz="1800" kern="100" dirty="0">
                          <a:effectLst/>
                          <a:latin typeface="標楷體" panose="03000509000000000000" pitchFamily="65" charset="-120"/>
                          <a:ea typeface="標楷體" panose="03000509000000000000" pitchFamily="65" charset="-120"/>
                          <a:cs typeface="Times New Roman"/>
                        </a:rPr>
                        <a:t>前取得土地產權者，若其持有期間二年以上再行出售，適用舊制，若持有期間在二年內出售，需適用新制。</a:t>
                      </a:r>
                    </a:p>
                    <a:p>
                      <a:pPr marL="274638" indent="-274638" algn="just">
                        <a:spcAft>
                          <a:spcPts val="0"/>
                        </a:spcAft>
                      </a:pPr>
                      <a:r>
                        <a:rPr lang="en-US" sz="1800" kern="100" dirty="0">
                          <a:effectLst/>
                          <a:latin typeface="標楷體" panose="03000509000000000000" pitchFamily="65" charset="-120"/>
                          <a:ea typeface="標楷體" panose="03000509000000000000" pitchFamily="65" charset="-120"/>
                          <a:cs typeface="Times New Roman"/>
                        </a:rPr>
                        <a:t>2.</a:t>
                      </a:r>
                      <a:r>
                        <a:rPr lang="zh-TW" sz="1800" kern="100" dirty="0">
                          <a:effectLst/>
                          <a:latin typeface="標楷體" panose="03000509000000000000" pitchFamily="65" charset="-120"/>
                          <a:ea typeface="標楷體" panose="03000509000000000000" pitchFamily="65" charset="-120"/>
                          <a:cs typeface="Times New Roman"/>
                        </a:rPr>
                        <a:t>客戶若於</a:t>
                      </a:r>
                      <a:r>
                        <a:rPr lang="en-US" sz="1800" kern="100" dirty="0">
                          <a:effectLst/>
                          <a:latin typeface="標楷體" panose="03000509000000000000" pitchFamily="65" charset="-120"/>
                          <a:ea typeface="標楷體" panose="03000509000000000000" pitchFamily="65" charset="-120"/>
                          <a:cs typeface="Times New Roman"/>
                        </a:rPr>
                        <a:t>105/1/1</a:t>
                      </a:r>
                      <a:r>
                        <a:rPr lang="zh-TW" sz="1800" kern="100" dirty="0">
                          <a:effectLst/>
                          <a:latin typeface="標楷體" panose="03000509000000000000" pitchFamily="65" charset="-120"/>
                          <a:ea typeface="標楷體" panose="03000509000000000000" pitchFamily="65" charset="-120"/>
                          <a:cs typeface="Times New Roman"/>
                        </a:rPr>
                        <a:t>後始取得房屋產權者，嗣後出售，適用新制。</a:t>
                      </a:r>
                    </a:p>
                    <a:p>
                      <a:pPr marL="274638" indent="-274638" algn="just">
                        <a:spcAft>
                          <a:spcPts val="0"/>
                        </a:spcAft>
                      </a:pPr>
                      <a:r>
                        <a:rPr lang="en-US" sz="1800" kern="100" dirty="0">
                          <a:effectLst/>
                          <a:latin typeface="標楷體" panose="03000509000000000000" pitchFamily="65" charset="-120"/>
                          <a:ea typeface="標楷體" panose="03000509000000000000" pitchFamily="65" charset="-120"/>
                          <a:cs typeface="Times New Roman"/>
                        </a:rPr>
                        <a:t>3.</a:t>
                      </a:r>
                      <a:r>
                        <a:rPr lang="zh-TW" sz="1800" kern="100" dirty="0">
                          <a:effectLst/>
                          <a:latin typeface="標楷體" panose="03000509000000000000" pitchFamily="65" charset="-120"/>
                          <a:ea typeface="標楷體" panose="03000509000000000000" pitchFamily="65" charset="-120"/>
                          <a:cs typeface="Times New Roman"/>
                        </a:rPr>
                        <a:t>應依合約書分別載明之房屋款及土地款來計算，若未載明，國稅局會依土地公告現值與房屋評定現值之相對比例來計算房屋款及土地款。</a:t>
                      </a:r>
                    </a:p>
                  </a:txBody>
                  <a:tcPr marL="68580" marR="68580" marT="0" marB="0" anchor="ctr"/>
                </a:tc>
              </a:tr>
              <a:tr h="1062524">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十一</a:t>
                      </a:r>
                    </a:p>
                  </a:txBody>
                  <a:tcPr marL="68580" marR="68580" marT="0" marB="0" anchor="ctr"/>
                </a:tc>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房地合一稅之申報及繳納，是否按產權移轉完成件數逐次申報及繳納，或是每年集中一次申報即可</a:t>
                      </a:r>
                    </a:p>
                  </a:txBody>
                  <a:tcPr marL="68580" marR="68580" marT="0" marB="0" anchor="ctr"/>
                </a:tc>
                <a:tc>
                  <a:txBody>
                    <a:bodyPr/>
                    <a:lstStyle/>
                    <a:p>
                      <a:pPr marL="152400" indent="-152400" algn="just">
                        <a:spcAft>
                          <a:spcPts val="0"/>
                        </a:spcAft>
                      </a:pP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依目前申報作業要點規定言，應逐次申報及繳納。</a:t>
                      </a:r>
                    </a:p>
                  </a:txBody>
                  <a:tcPr marL="68580" marR="68580" marT="0" marB="0" anchor="ctr"/>
                </a:tc>
              </a:tr>
              <a:tr h="723211">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十二</a:t>
                      </a:r>
                    </a:p>
                  </a:txBody>
                  <a:tcPr marL="68580" marR="68580" marT="0" marB="0" anchor="ctr"/>
                </a:tc>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興建房屋，採預售屋性質銷售，銷售及核發使用執照日皆在</a:t>
                      </a:r>
                      <a:r>
                        <a:rPr lang="en-US" sz="1800" kern="100">
                          <a:effectLst/>
                          <a:latin typeface="標楷體" panose="03000509000000000000" pitchFamily="65" charset="-120"/>
                          <a:ea typeface="標楷體" panose="03000509000000000000" pitchFamily="65" charset="-120"/>
                          <a:cs typeface="Times New Roman"/>
                        </a:rPr>
                        <a:t>104/12/31</a:t>
                      </a:r>
                      <a:r>
                        <a:rPr lang="zh-TW" sz="1800" kern="100">
                          <a:effectLst/>
                          <a:latin typeface="標楷體" panose="03000509000000000000" pitchFamily="65" charset="-120"/>
                          <a:ea typeface="標楷體" panose="03000509000000000000" pitchFamily="65" charset="-120"/>
                          <a:cs typeface="Times New Roman"/>
                        </a:rPr>
                        <a:t>前完成，但於</a:t>
                      </a:r>
                      <a:r>
                        <a:rPr lang="en-US" sz="1800" kern="100">
                          <a:effectLst/>
                          <a:latin typeface="標楷體" panose="03000509000000000000" pitchFamily="65" charset="-120"/>
                          <a:ea typeface="標楷體" panose="03000509000000000000" pitchFamily="65" charset="-120"/>
                          <a:cs typeface="Times New Roman"/>
                        </a:rPr>
                        <a:t>105</a:t>
                      </a:r>
                      <a:r>
                        <a:rPr lang="zh-TW" sz="1800" kern="100">
                          <a:effectLst/>
                          <a:latin typeface="標楷體" panose="03000509000000000000" pitchFamily="65" charset="-120"/>
                          <a:ea typeface="標楷體" panose="03000509000000000000" pitchFamily="65" charset="-120"/>
                          <a:cs typeface="Times New Roman"/>
                        </a:rPr>
                        <a:t>年才交屋過戶，請問如何認定及計算房屋所得稅？</a:t>
                      </a:r>
                    </a:p>
                  </a:txBody>
                  <a:tcPr marL="68580" marR="68580" marT="0" marB="0" anchor="ctr"/>
                </a:tc>
                <a:tc>
                  <a:txBody>
                    <a:bodyPr/>
                    <a:lstStyle/>
                    <a:p>
                      <a:pPr marL="152400" indent="-152400" algn="just">
                        <a:spcAft>
                          <a:spcPts val="0"/>
                        </a:spcAft>
                      </a:pPr>
                      <a:r>
                        <a:rPr lang="en-US" sz="1800" kern="100" dirty="0">
                          <a:effectLst/>
                          <a:latin typeface="標楷體" panose="03000509000000000000" pitchFamily="65" charset="-120"/>
                          <a:ea typeface="標楷體" panose="03000509000000000000" pitchFamily="65" charset="-120"/>
                          <a:cs typeface="Times New Roman"/>
                        </a:rPr>
                        <a:t>●</a:t>
                      </a:r>
                      <a:r>
                        <a:rPr lang="zh-TW" sz="1800" kern="100" dirty="0">
                          <a:effectLst/>
                          <a:latin typeface="標楷體" panose="03000509000000000000" pitchFamily="65" charset="-120"/>
                          <a:ea typeface="標楷體" panose="03000509000000000000" pitchFamily="65" charset="-120"/>
                          <a:cs typeface="Times New Roman"/>
                        </a:rPr>
                        <a:t>新制及舊制，建設公司之房屋收入之課稅方式，並無改變，前後皆同。</a:t>
                      </a:r>
                    </a:p>
                  </a:txBody>
                  <a:tcPr marL="68580" marR="68580" marT="0" marB="0" anchor="ctr"/>
                </a:tc>
              </a:tr>
            </a:tbl>
          </a:graphicData>
        </a:graphic>
      </p:graphicFrame>
    </p:spTree>
    <p:extLst>
      <p:ext uri="{BB962C8B-B14F-4D97-AF65-F5344CB8AC3E}">
        <p14:creationId xmlns:p14="http://schemas.microsoft.com/office/powerpoint/2010/main" val="29290766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29056310-2E93-4FFF-A86A-018B2BB499B7}" type="slidenum">
              <a:rPr lang="zh-TW" altLang="en-US" smtClean="0"/>
              <a:t>17</a:t>
            </a:fld>
            <a:endParaRPr lang="zh-TW" altLang="en-US" dirty="0"/>
          </a:p>
        </p:txBody>
      </p:sp>
      <p:sp>
        <p:nvSpPr>
          <p:cNvPr id="2" name="標題 1"/>
          <p:cNvSpPr>
            <a:spLocks noGrp="1"/>
          </p:cNvSpPr>
          <p:nvPr>
            <p:ph type="title"/>
          </p:nvPr>
        </p:nvSpPr>
        <p:spPr>
          <a:xfrm>
            <a:off x="457200" y="274638"/>
            <a:ext cx="8229600" cy="562074"/>
          </a:xfrm>
        </p:spPr>
        <p:txBody>
          <a:bodyPr>
            <a:normAutofit fontScale="90000"/>
          </a:bodyPr>
          <a:lstStyle/>
          <a:p>
            <a:r>
              <a:rPr lang="zh-TW" altLang="zh-TW" sz="3600" b="1" dirty="0">
                <a:latin typeface="標楷體" panose="03000509000000000000" pitchFamily="65" charset="-120"/>
                <a:ea typeface="標楷體" panose="03000509000000000000" pitchFamily="65" charset="-120"/>
              </a:rPr>
              <a:t>伍、答客篇</a:t>
            </a:r>
            <a:endParaRPr lang="zh-TW" altLang="en-US" sz="3600" dirty="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539708184"/>
              </p:ext>
            </p:extLst>
          </p:nvPr>
        </p:nvGraphicFramePr>
        <p:xfrm>
          <a:off x="395536" y="908720"/>
          <a:ext cx="8280920" cy="5375572"/>
        </p:xfrm>
        <a:graphic>
          <a:graphicData uri="http://schemas.openxmlformats.org/drawingml/2006/table">
            <a:tbl>
              <a:tblPr firstRow="1" firstCol="1" bandRow="1">
                <a:tableStyleId>{5C22544A-7EE6-4342-B048-85BDC9FD1C3A}</a:tableStyleId>
              </a:tblPr>
              <a:tblGrid>
                <a:gridCol w="697907"/>
                <a:gridCol w="3791079"/>
                <a:gridCol w="3791934"/>
              </a:tblGrid>
              <a:tr h="241070">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項次</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提問內容</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a:effectLst/>
                          <a:latin typeface="標楷體" panose="03000509000000000000" pitchFamily="65" charset="-120"/>
                          <a:ea typeface="標楷體" panose="03000509000000000000" pitchFamily="65" charset="-120"/>
                        </a:rPr>
                        <a:t>回答內容</a:t>
                      </a:r>
                      <a:endParaRPr lang="zh-TW" sz="18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1687492">
                <a:tc>
                  <a:txBody>
                    <a:bodyPr/>
                    <a:lstStyle/>
                    <a:p>
                      <a:pPr algn="just">
                        <a:spcAft>
                          <a:spcPts val="0"/>
                        </a:spcAft>
                      </a:pPr>
                      <a:r>
                        <a:rPr lang="zh-TW" sz="1600" kern="100" dirty="0">
                          <a:effectLst/>
                          <a:latin typeface="標楷體" panose="03000509000000000000" pitchFamily="65" charset="-120"/>
                          <a:ea typeface="標楷體" panose="03000509000000000000" pitchFamily="65" charset="-120"/>
                          <a:cs typeface="Times New Roman"/>
                        </a:rPr>
                        <a:t>十三</a:t>
                      </a:r>
                    </a:p>
                  </a:txBody>
                  <a:tcPr marL="68580" marR="68580" marT="0" marB="0" anchor="ctr"/>
                </a:tc>
                <a:tc>
                  <a:txBody>
                    <a:bodyPr/>
                    <a:lstStyle/>
                    <a:p>
                      <a:pPr algn="just">
                        <a:spcAft>
                          <a:spcPts val="0"/>
                        </a:spcAft>
                      </a:pPr>
                      <a:r>
                        <a:rPr lang="zh-TW" sz="1600" kern="100">
                          <a:effectLst/>
                          <a:latin typeface="標楷體" panose="03000509000000000000" pitchFamily="65" charset="-120"/>
                          <a:ea typeface="標楷體" panose="03000509000000000000" pitchFamily="65" charset="-120"/>
                          <a:cs typeface="Times New Roman"/>
                        </a:rPr>
                        <a:t>個人以自有土地與營利事業合建分售或合建分成，同時符合三款規定認屬營利事業中之第</a:t>
                      </a:r>
                      <a:r>
                        <a:rPr lang="en-US" sz="1600" kern="100">
                          <a:effectLst/>
                          <a:latin typeface="標楷體" panose="03000509000000000000" pitchFamily="65" charset="-120"/>
                          <a:ea typeface="標楷體" panose="03000509000000000000" pitchFamily="65" charset="-120"/>
                          <a:cs typeface="Times New Roman"/>
                        </a:rPr>
                        <a:t>3.</a:t>
                      </a:r>
                      <a:r>
                        <a:rPr lang="zh-TW" sz="1600" kern="100">
                          <a:effectLst/>
                          <a:latin typeface="標楷體" panose="03000509000000000000" pitchFamily="65" charset="-120"/>
                          <a:ea typeface="標楷體" panose="03000509000000000000" pitchFamily="65" charset="-120"/>
                          <a:cs typeface="Times New Roman"/>
                        </a:rPr>
                        <a:t>個人以「持有期間」在二年內之土地，與營利事業合建</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請問：「持有期間」在二年內之土地</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此期間之認定？</a:t>
                      </a:r>
                    </a:p>
                  </a:txBody>
                  <a:tcPr marL="68580" marR="68580" marT="0" marB="0" anchor="ctr"/>
                </a:tc>
                <a:tc>
                  <a:txBody>
                    <a:bodyPr/>
                    <a:lstStyle/>
                    <a:p>
                      <a:pPr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a:t>
                      </a:r>
                      <a:r>
                        <a:rPr lang="zh-TW" sz="1600" kern="100" dirty="0">
                          <a:effectLst/>
                          <a:latin typeface="標楷體" panose="03000509000000000000" pitchFamily="65" charset="-120"/>
                          <a:ea typeface="標楷體" panose="03000509000000000000" pitchFamily="65" charset="-120"/>
                          <a:cs typeface="Times New Roman"/>
                        </a:rPr>
                        <a:t>同上第二點之提問。</a:t>
                      </a:r>
                    </a:p>
                  </a:txBody>
                  <a:tcPr marL="68580" marR="68580" marT="0" marB="0" anchor="ctr"/>
                </a:tc>
              </a:tr>
              <a:tr h="1062524">
                <a:tc>
                  <a:txBody>
                    <a:bodyPr/>
                    <a:lstStyle/>
                    <a:p>
                      <a:pPr algn="just">
                        <a:spcAft>
                          <a:spcPts val="0"/>
                        </a:spcAft>
                      </a:pPr>
                      <a:r>
                        <a:rPr lang="zh-TW" sz="1600" kern="100">
                          <a:effectLst/>
                          <a:latin typeface="標楷體" panose="03000509000000000000" pitchFamily="65" charset="-120"/>
                          <a:ea typeface="標楷體" panose="03000509000000000000" pitchFamily="65" charset="-120"/>
                          <a:cs typeface="Times New Roman"/>
                        </a:rPr>
                        <a:t>十四</a:t>
                      </a:r>
                    </a:p>
                  </a:txBody>
                  <a:tcPr marL="68580" marR="68580" marT="0" marB="0" anchor="ctr"/>
                </a:tc>
                <a:tc>
                  <a:txBody>
                    <a:bodyPr/>
                    <a:lstStyle/>
                    <a:p>
                      <a:pPr algn="just">
                        <a:spcAft>
                          <a:spcPts val="0"/>
                        </a:spcAft>
                      </a:pPr>
                      <a:r>
                        <a:rPr lang="zh-TW" sz="1600" kern="100">
                          <a:effectLst/>
                          <a:latin typeface="標楷體" panose="03000509000000000000" pitchFamily="65" charset="-120"/>
                          <a:ea typeface="標楷體" panose="03000509000000000000" pitchFamily="65" charset="-120"/>
                          <a:cs typeface="Times New Roman"/>
                        </a:rPr>
                        <a:t>申報作業要點</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叁</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十</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：個人房屋、土地交易所得計算及相關調整</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中之個人提供土地與營利事業合建分售或合建分成者，以該土地之取得成本為準。容積移轉之成本可否列入計算？</a:t>
                      </a:r>
                    </a:p>
                  </a:txBody>
                  <a:tcPr marL="68580" marR="68580" marT="0" marB="0" anchor="ctr"/>
                </a:tc>
                <a:tc>
                  <a:txBody>
                    <a:bodyPr/>
                    <a:lstStyle/>
                    <a:p>
                      <a:pPr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a:t>
                      </a:r>
                      <a:r>
                        <a:rPr lang="zh-TW" sz="1600" kern="100" dirty="0">
                          <a:effectLst/>
                          <a:latin typeface="標楷體" panose="03000509000000000000" pitchFamily="65" charset="-120"/>
                          <a:ea typeface="標楷體" panose="03000509000000000000" pitchFamily="65" charset="-120"/>
                          <a:cs typeface="Times New Roman"/>
                        </a:rPr>
                        <a:t>申報作業要點中無詳細規定。</a:t>
                      </a:r>
                    </a:p>
                    <a:p>
                      <a:pPr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a:t>
                      </a:r>
                      <a:r>
                        <a:rPr lang="zh-TW" sz="1600" kern="100" dirty="0">
                          <a:effectLst/>
                          <a:latin typeface="標楷體" panose="03000509000000000000" pitchFamily="65" charset="-120"/>
                          <a:ea typeface="標楷體" panose="03000509000000000000" pitchFamily="65" charset="-120"/>
                          <a:cs typeface="Times New Roman"/>
                        </a:rPr>
                        <a:t>彙總向財政部申請解釋。</a:t>
                      </a:r>
                    </a:p>
                  </a:txBody>
                  <a:tcPr marL="68580" marR="68580" marT="0" marB="0" anchor="ctr"/>
                </a:tc>
              </a:tr>
              <a:tr h="723211">
                <a:tc>
                  <a:txBody>
                    <a:bodyPr/>
                    <a:lstStyle/>
                    <a:p>
                      <a:pPr algn="just">
                        <a:spcAft>
                          <a:spcPts val="0"/>
                        </a:spcAft>
                      </a:pPr>
                      <a:r>
                        <a:rPr lang="zh-TW" sz="1600" kern="100">
                          <a:effectLst/>
                          <a:latin typeface="標楷體" panose="03000509000000000000" pitchFamily="65" charset="-120"/>
                          <a:ea typeface="標楷體" panose="03000509000000000000" pitchFamily="65" charset="-120"/>
                          <a:cs typeface="Times New Roman"/>
                        </a:rPr>
                        <a:t>十五</a:t>
                      </a:r>
                    </a:p>
                  </a:txBody>
                  <a:tcPr marL="68580" marR="68580" marT="0" marB="0" anchor="ctr"/>
                </a:tc>
                <a:tc>
                  <a:txBody>
                    <a:bodyPr/>
                    <a:lstStyle/>
                    <a:p>
                      <a:pPr algn="just">
                        <a:spcAft>
                          <a:spcPts val="0"/>
                        </a:spcAft>
                      </a:pPr>
                      <a:r>
                        <a:rPr lang="zh-TW" sz="1600" kern="100">
                          <a:effectLst/>
                          <a:latin typeface="標楷體" panose="03000509000000000000" pitchFamily="65" charset="-120"/>
                          <a:ea typeface="標楷體" panose="03000509000000000000" pitchFamily="65" charset="-120"/>
                          <a:cs typeface="Times New Roman"/>
                        </a:rPr>
                        <a:t>申報作業要點</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肆</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十九</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：營利事業房屋、土地交易所得計算</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中之</a:t>
                      </a:r>
                      <a:r>
                        <a:rPr lang="en-US" sz="1600" kern="100">
                          <a:effectLst/>
                          <a:latin typeface="標楷體" panose="03000509000000000000" pitchFamily="65" charset="-120"/>
                          <a:ea typeface="標楷體" panose="03000509000000000000" pitchFamily="65" charset="-120"/>
                          <a:cs typeface="Times New Roman"/>
                        </a:rPr>
                        <a:t>(</a:t>
                      </a:r>
                      <a:r>
                        <a:rPr lang="zh-TW" sz="1600" kern="100">
                          <a:effectLst/>
                          <a:latin typeface="標楷體" panose="03000509000000000000" pitchFamily="65" charset="-120"/>
                          <a:ea typeface="標楷體" panose="03000509000000000000" pitchFamily="65" charset="-120"/>
                          <a:cs typeface="Times New Roman"/>
                        </a:rPr>
                        <a:t>一</a:t>
                      </a:r>
                      <a:r>
                        <a:rPr lang="en-US" sz="1600" kern="100">
                          <a:effectLst/>
                          <a:latin typeface="標楷體" panose="03000509000000000000" pitchFamily="65" charset="-120"/>
                          <a:ea typeface="標楷體" panose="03000509000000000000" pitchFamily="65" charset="-120"/>
                          <a:cs typeface="Times New Roman"/>
                        </a:rPr>
                        <a:t>)-2</a:t>
                      </a:r>
                      <a:r>
                        <a:rPr lang="zh-TW" sz="1600" kern="100">
                          <a:effectLst/>
                          <a:latin typeface="標楷體" panose="03000509000000000000" pitchFamily="65" charset="-120"/>
                          <a:ea typeface="標楷體" panose="03000509000000000000" pitchFamily="65" charset="-120"/>
                          <a:cs typeface="Times New Roman"/>
                        </a:rPr>
                        <a:t>，當年度交易二筆以上房屋、土地者，應按前目規定逐筆計算交易所得額及減除該筆交易之土地漲價數額後之餘額，計入營利事業所得額課稅或自營利事業所得額中減除。請問：</a:t>
                      </a:r>
                      <a:r>
                        <a:rPr lang="en-US" sz="1600" kern="100">
                          <a:effectLst/>
                          <a:latin typeface="標楷體" panose="03000509000000000000" pitchFamily="65" charset="-120"/>
                          <a:ea typeface="標楷體" panose="03000509000000000000" pitchFamily="65" charset="-120"/>
                          <a:cs typeface="Times New Roman"/>
                        </a:rPr>
                        <a:t>1.</a:t>
                      </a:r>
                      <a:r>
                        <a:rPr lang="zh-TW" sz="1600" kern="100">
                          <a:effectLst/>
                          <a:latin typeface="標楷體" panose="03000509000000000000" pitchFamily="65" charset="-120"/>
                          <a:ea typeface="標楷體" panose="03000509000000000000" pitchFamily="65" charset="-120"/>
                          <a:cs typeface="Times New Roman"/>
                        </a:rPr>
                        <a:t>銷管費用如何逐筆分攤計算？若仲介費可直接歸屬特定戶別時如何處理？</a:t>
                      </a:r>
                      <a:r>
                        <a:rPr lang="en-US" sz="1600" kern="100">
                          <a:effectLst/>
                          <a:latin typeface="標楷體" panose="03000509000000000000" pitchFamily="65" charset="-120"/>
                          <a:ea typeface="標楷體" panose="03000509000000000000" pitchFamily="65" charset="-120"/>
                          <a:cs typeface="Times New Roman"/>
                        </a:rPr>
                        <a:t>2.</a:t>
                      </a:r>
                      <a:r>
                        <a:rPr lang="zh-TW" sz="1600" kern="100">
                          <a:effectLst/>
                          <a:latin typeface="標楷體" panose="03000509000000000000" pitchFamily="65" charset="-120"/>
                          <a:ea typeface="標楷體" panose="03000509000000000000" pitchFamily="65" charset="-120"/>
                          <a:cs typeface="Times New Roman"/>
                        </a:rPr>
                        <a:t>若有餘屋要如何分攤？</a:t>
                      </a:r>
                    </a:p>
                  </a:txBody>
                  <a:tcPr marL="68580" marR="68580" marT="0" marB="0" anchor="ctr"/>
                </a:tc>
                <a:tc>
                  <a:txBody>
                    <a:bodyPr/>
                    <a:lstStyle/>
                    <a:p>
                      <a:pPr marL="152400" indent="-152400"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1.</a:t>
                      </a:r>
                      <a:r>
                        <a:rPr lang="zh-TW" sz="1600" kern="100" dirty="0">
                          <a:effectLst/>
                          <a:latin typeface="標楷體" panose="03000509000000000000" pitchFamily="65" charset="-120"/>
                          <a:ea typeface="標楷體" panose="03000509000000000000" pitchFamily="65" charset="-120"/>
                          <a:cs typeface="Times New Roman"/>
                        </a:rPr>
                        <a:t>申報作業要點：無詳細規定。</a:t>
                      </a:r>
                    </a:p>
                    <a:p>
                      <a:pPr marL="152400" indent="-152400"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2.</a:t>
                      </a:r>
                      <a:r>
                        <a:rPr lang="zh-TW" sz="1600" kern="100" dirty="0">
                          <a:effectLst/>
                          <a:latin typeface="標楷體" panose="03000509000000000000" pitchFamily="65" charset="-120"/>
                          <a:ea typeface="標楷體" panose="03000509000000000000" pitchFamily="65" charset="-120"/>
                          <a:cs typeface="Times New Roman"/>
                        </a:rPr>
                        <a:t>依照慣例及現行報稅實務，各項銷管費用如何分離？</a:t>
                      </a:r>
                    </a:p>
                    <a:p>
                      <a:pPr marL="152400" indent="-152400" algn="just">
                        <a:spcAft>
                          <a:spcPts val="0"/>
                        </a:spcAft>
                      </a:pPr>
                      <a:r>
                        <a:rPr lang="zh-TW" sz="1600" kern="100" dirty="0">
                          <a:effectLst/>
                          <a:latin typeface="標楷體" panose="03000509000000000000" pitchFamily="65" charset="-120"/>
                          <a:ea typeface="標楷體" panose="03000509000000000000" pitchFamily="65" charset="-120"/>
                          <a:cs typeface="新細明體"/>
                        </a:rPr>
                        <a:t>①</a:t>
                      </a:r>
                      <a:r>
                        <a:rPr lang="zh-TW" sz="1600" kern="100" dirty="0">
                          <a:effectLst/>
                          <a:latin typeface="標楷體" panose="03000509000000000000" pitchFamily="65" charset="-120"/>
                          <a:ea typeface="標楷體" panose="03000509000000000000" pitchFamily="65" charset="-120"/>
                          <a:cs typeface="Times New Roman"/>
                        </a:rPr>
                        <a:t>可直接歸屬之費用：直接歸屬之。</a:t>
                      </a:r>
                    </a:p>
                    <a:p>
                      <a:pPr marL="152400" indent="-152400" algn="just">
                        <a:spcAft>
                          <a:spcPts val="0"/>
                        </a:spcAft>
                      </a:pPr>
                      <a:r>
                        <a:rPr lang="zh-TW" sz="1600" kern="100" dirty="0">
                          <a:effectLst/>
                          <a:latin typeface="標楷體" panose="03000509000000000000" pitchFamily="65" charset="-120"/>
                          <a:ea typeface="標楷體" panose="03000509000000000000" pitchFamily="65" charset="-120"/>
                          <a:cs typeface="新細明體"/>
                        </a:rPr>
                        <a:t>②</a:t>
                      </a:r>
                      <a:r>
                        <a:rPr lang="zh-TW" sz="1600" kern="100" dirty="0">
                          <a:effectLst/>
                          <a:latin typeface="標楷體" panose="03000509000000000000" pitchFamily="65" charset="-120"/>
                          <a:ea typeface="標楷體" panose="03000509000000000000" pitchFamily="65" charset="-120"/>
                          <a:cs typeface="Times New Roman"/>
                        </a:rPr>
                        <a:t>不可直接歸屬之費用；通常採用「收入比例法」分攤。</a:t>
                      </a:r>
                    </a:p>
                    <a:p>
                      <a:pPr marL="152400" indent="-152400" algn="just">
                        <a:spcAft>
                          <a:spcPts val="0"/>
                        </a:spcAft>
                      </a:pPr>
                      <a:r>
                        <a:rPr lang="en-US" sz="1600" kern="100" dirty="0">
                          <a:effectLst/>
                          <a:latin typeface="標楷體" panose="03000509000000000000" pitchFamily="65" charset="-120"/>
                          <a:ea typeface="標楷體" panose="03000509000000000000" pitchFamily="65" charset="-120"/>
                          <a:cs typeface="Times New Roman"/>
                        </a:rPr>
                        <a:t>3.</a:t>
                      </a:r>
                      <a:r>
                        <a:rPr lang="zh-TW" sz="1600" kern="100" dirty="0">
                          <a:effectLst/>
                          <a:latin typeface="標楷體" panose="03000509000000000000" pitchFamily="65" charset="-120"/>
                          <a:ea typeface="標楷體" panose="03000509000000000000" pitchFamily="65" charset="-120"/>
                          <a:cs typeface="Times New Roman"/>
                        </a:rPr>
                        <a:t>餘屋如何分攤：</a:t>
                      </a:r>
                    </a:p>
                    <a:p>
                      <a:pPr algn="just">
                        <a:spcAft>
                          <a:spcPts val="0"/>
                        </a:spcAft>
                      </a:pPr>
                      <a:r>
                        <a:rPr lang="zh-TW" sz="1600" kern="100" dirty="0">
                          <a:effectLst/>
                          <a:latin typeface="標楷體" panose="03000509000000000000" pitchFamily="65" charset="-120"/>
                          <a:ea typeface="標楷體" panose="03000509000000000000" pitchFamily="65" charset="-120"/>
                          <a:cs typeface="Times New Roman"/>
                        </a:rPr>
                        <a:t>可用</a:t>
                      </a:r>
                      <a:r>
                        <a:rPr lang="zh-TW" sz="1600" kern="100" dirty="0">
                          <a:effectLst/>
                          <a:latin typeface="標楷體" panose="03000509000000000000" pitchFamily="65" charset="-120"/>
                          <a:ea typeface="標楷體" panose="03000509000000000000" pitchFamily="65" charset="-120"/>
                          <a:cs typeface="新細明體"/>
                        </a:rPr>
                        <a:t>①</a:t>
                      </a:r>
                      <a:r>
                        <a:rPr lang="zh-TW" sz="1600" kern="100" dirty="0">
                          <a:effectLst/>
                          <a:latin typeface="標楷體" panose="03000509000000000000" pitchFamily="65" charset="-120"/>
                          <a:ea typeface="標楷體" panose="03000509000000000000" pitchFamily="65" charset="-120"/>
                          <a:cs typeface="Times New Roman"/>
                        </a:rPr>
                        <a:t>收入比例法</a:t>
                      </a:r>
                      <a:r>
                        <a:rPr lang="zh-TW" sz="1600" kern="100" dirty="0">
                          <a:effectLst/>
                          <a:latin typeface="標楷體" panose="03000509000000000000" pitchFamily="65" charset="-120"/>
                          <a:ea typeface="標楷體" panose="03000509000000000000" pitchFamily="65" charset="-120"/>
                          <a:cs typeface="新細明體"/>
                        </a:rPr>
                        <a:t>②</a:t>
                      </a:r>
                      <a:r>
                        <a:rPr lang="zh-TW" sz="1600" kern="100" dirty="0">
                          <a:effectLst/>
                          <a:latin typeface="標楷體" panose="03000509000000000000" pitchFamily="65" charset="-120"/>
                          <a:ea typeface="標楷體" panose="03000509000000000000" pitchFamily="65" charset="-120"/>
                          <a:cs typeface="Times New Roman"/>
                        </a:rPr>
                        <a:t>建坪比例法</a:t>
                      </a:r>
                      <a:r>
                        <a:rPr lang="en-US" sz="1600" kern="100" dirty="0">
                          <a:effectLst/>
                          <a:latin typeface="標楷體" panose="03000509000000000000" pitchFamily="65" charset="-120"/>
                          <a:ea typeface="標楷體" panose="03000509000000000000" pitchFamily="65" charset="-120"/>
                          <a:cs typeface="Times New Roman"/>
                        </a:rPr>
                        <a:t>……</a:t>
                      </a:r>
                      <a:r>
                        <a:rPr lang="zh-TW" sz="1600" kern="100" dirty="0">
                          <a:effectLst/>
                          <a:latin typeface="標楷體" panose="03000509000000000000" pitchFamily="65" charset="-120"/>
                          <a:ea typeface="標楷體" panose="03000509000000000000" pitchFamily="65" charset="-120"/>
                          <a:cs typeface="Times New Roman"/>
                        </a:rPr>
                        <a:t>等合理分方法中，擇一分攤之。</a:t>
                      </a:r>
                    </a:p>
                  </a:txBody>
                  <a:tcPr marL="68580" marR="68580" marT="0" marB="0" anchor="ctr"/>
                </a:tc>
              </a:tr>
            </a:tbl>
          </a:graphicData>
        </a:graphic>
      </p:graphicFrame>
    </p:spTree>
    <p:extLst>
      <p:ext uri="{BB962C8B-B14F-4D97-AF65-F5344CB8AC3E}">
        <p14:creationId xmlns:p14="http://schemas.microsoft.com/office/powerpoint/2010/main" val="871007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29056310-2E93-4FFF-A86A-018B2BB499B7}" type="slidenum">
              <a:rPr lang="zh-TW" altLang="en-US" smtClean="0"/>
              <a:t>18</a:t>
            </a:fld>
            <a:endParaRPr lang="zh-TW" altLang="en-US" dirty="0"/>
          </a:p>
        </p:txBody>
      </p:sp>
      <p:sp>
        <p:nvSpPr>
          <p:cNvPr id="2" name="標題 1"/>
          <p:cNvSpPr>
            <a:spLocks noGrp="1"/>
          </p:cNvSpPr>
          <p:nvPr>
            <p:ph type="title"/>
          </p:nvPr>
        </p:nvSpPr>
        <p:spPr>
          <a:xfrm>
            <a:off x="457200" y="274638"/>
            <a:ext cx="8229600" cy="562074"/>
          </a:xfrm>
        </p:spPr>
        <p:txBody>
          <a:bodyPr>
            <a:normAutofit fontScale="90000"/>
          </a:bodyPr>
          <a:lstStyle/>
          <a:p>
            <a:r>
              <a:rPr lang="zh-TW" altLang="zh-TW" sz="3600" b="1" dirty="0">
                <a:latin typeface="標楷體" panose="03000509000000000000" pitchFamily="65" charset="-120"/>
                <a:ea typeface="標楷體" panose="03000509000000000000" pitchFamily="65" charset="-120"/>
              </a:rPr>
              <a:t>伍、答客篇</a:t>
            </a:r>
            <a:endParaRPr lang="zh-TW" altLang="en-US" sz="3600" dirty="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2747182102"/>
              </p:ext>
            </p:extLst>
          </p:nvPr>
        </p:nvGraphicFramePr>
        <p:xfrm>
          <a:off x="395536" y="908720"/>
          <a:ext cx="8280920" cy="4714840"/>
        </p:xfrm>
        <a:graphic>
          <a:graphicData uri="http://schemas.openxmlformats.org/drawingml/2006/table">
            <a:tbl>
              <a:tblPr firstRow="1" firstCol="1" bandRow="1">
                <a:tableStyleId>{5C22544A-7EE6-4342-B048-85BDC9FD1C3A}</a:tableStyleId>
              </a:tblPr>
              <a:tblGrid>
                <a:gridCol w="697907"/>
                <a:gridCol w="3791079"/>
                <a:gridCol w="3791934"/>
              </a:tblGrid>
              <a:tr h="241070">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項次</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提問內容</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spcAft>
                          <a:spcPts val="0"/>
                        </a:spcAft>
                      </a:pPr>
                      <a:r>
                        <a:rPr lang="zh-TW" sz="1800" kern="100">
                          <a:effectLst/>
                          <a:latin typeface="標楷體" panose="03000509000000000000" pitchFamily="65" charset="-120"/>
                          <a:ea typeface="標楷體" panose="03000509000000000000" pitchFamily="65" charset="-120"/>
                        </a:rPr>
                        <a:t>回答內容</a:t>
                      </a:r>
                      <a:endParaRPr lang="zh-TW" sz="18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1309856">
                <a:tc>
                  <a:txBody>
                    <a:bodyPr/>
                    <a:lstStyle/>
                    <a:p>
                      <a:pPr algn="just">
                        <a:spcAft>
                          <a:spcPts val="0"/>
                        </a:spcAft>
                      </a:pPr>
                      <a:r>
                        <a:rPr lang="zh-TW" sz="1800" kern="100" dirty="0">
                          <a:effectLst/>
                          <a:latin typeface="標楷體" panose="03000509000000000000" pitchFamily="65" charset="-120"/>
                          <a:ea typeface="標楷體" panose="03000509000000000000" pitchFamily="65" charset="-120"/>
                          <a:cs typeface="Times New Roman"/>
                        </a:rPr>
                        <a:t>十六</a:t>
                      </a:r>
                    </a:p>
                  </a:txBody>
                  <a:tcPr marL="68580" marR="68580" marT="0" marB="0" anchor="ctr"/>
                </a:tc>
                <a:tc>
                  <a:txBody>
                    <a:bodyPr/>
                    <a:lstStyle/>
                    <a:p>
                      <a:pPr algn="just">
                        <a:spcAft>
                          <a:spcPts val="0"/>
                        </a:spcAft>
                      </a:pPr>
                      <a:r>
                        <a:rPr lang="zh-TW" sz="1800" kern="100" dirty="0">
                          <a:effectLst/>
                          <a:latin typeface="標楷體" panose="03000509000000000000" pitchFamily="65" charset="-120"/>
                          <a:ea typeface="標楷體" panose="03000509000000000000" pitchFamily="65" charset="-120"/>
                          <a:cs typeface="Times New Roman"/>
                        </a:rPr>
                        <a:t>店面樓下自己營業，樓上住家是用自用嗎？</a:t>
                      </a:r>
                      <a:r>
                        <a:rPr lang="en-US" sz="1800" kern="100" dirty="0">
                          <a:effectLst/>
                          <a:latin typeface="標楷體" panose="03000509000000000000" pitchFamily="65" charset="-120"/>
                          <a:ea typeface="標楷體" panose="03000509000000000000" pitchFamily="65" charset="-120"/>
                          <a:cs typeface="Times New Roman"/>
                        </a:rPr>
                        <a:t>(6</a:t>
                      </a:r>
                      <a:r>
                        <a:rPr lang="zh-TW" sz="1800" kern="100" dirty="0">
                          <a:effectLst/>
                          <a:latin typeface="標楷體" panose="03000509000000000000" pitchFamily="65" charset="-120"/>
                          <a:ea typeface="標楷體" panose="03000509000000000000" pitchFamily="65" charset="-120"/>
                          <a:cs typeface="Times New Roman"/>
                        </a:rPr>
                        <a:t>年一次</a:t>
                      </a:r>
                      <a:r>
                        <a:rPr lang="en-US" sz="1800" kern="100" dirty="0">
                          <a:effectLst/>
                          <a:latin typeface="標楷體" panose="03000509000000000000" pitchFamily="65" charset="-120"/>
                          <a:ea typeface="標楷體" panose="03000509000000000000" pitchFamily="65" charset="-120"/>
                          <a:cs typeface="Times New Roman"/>
                        </a:rPr>
                        <a:t>400</a:t>
                      </a:r>
                      <a:r>
                        <a:rPr lang="zh-TW" sz="1800" kern="100" dirty="0">
                          <a:effectLst/>
                          <a:latin typeface="標楷體" panose="03000509000000000000" pitchFamily="65" charset="-120"/>
                          <a:ea typeface="標楷體" panose="03000509000000000000" pitchFamily="65" charset="-120"/>
                          <a:cs typeface="Times New Roman"/>
                        </a:rPr>
                        <a:t>萬免稅額</a:t>
                      </a:r>
                      <a:r>
                        <a:rPr lang="en-US" sz="1800" kern="100" dirty="0">
                          <a:effectLst/>
                          <a:latin typeface="標楷體" panose="03000509000000000000" pitchFamily="65" charset="-120"/>
                          <a:ea typeface="標楷體" panose="03000509000000000000" pitchFamily="65" charset="-120"/>
                          <a:cs typeface="Times New Roman"/>
                        </a:rPr>
                        <a:t>)</a:t>
                      </a:r>
                      <a:endParaRPr lang="zh-TW" sz="18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274638" indent="-274638" algn="just">
                        <a:spcAft>
                          <a:spcPts val="0"/>
                        </a:spcAft>
                      </a:pPr>
                      <a:r>
                        <a:rPr lang="en-US" sz="1800" kern="100" dirty="0">
                          <a:effectLst/>
                          <a:latin typeface="標楷體" panose="03000509000000000000" pitchFamily="65" charset="-120"/>
                          <a:ea typeface="標楷體" panose="03000509000000000000" pitchFamily="65" charset="-120"/>
                          <a:cs typeface="Times New Roman"/>
                        </a:rPr>
                        <a:t>●</a:t>
                      </a:r>
                      <a:r>
                        <a:rPr lang="zh-TW" sz="1800" kern="100" dirty="0">
                          <a:effectLst/>
                          <a:latin typeface="標楷體" panose="03000509000000000000" pitchFamily="65" charset="-120"/>
                          <a:ea typeface="標楷體" panose="03000509000000000000" pitchFamily="65" charset="-120"/>
                          <a:cs typeface="Times New Roman"/>
                        </a:rPr>
                        <a:t>有二派看法</a:t>
                      </a:r>
                      <a:r>
                        <a:rPr lang="zh-TW" sz="1800" kern="100" dirty="0">
                          <a:effectLst/>
                          <a:latin typeface="標楷體" panose="03000509000000000000" pitchFamily="65" charset="-120"/>
                          <a:ea typeface="標楷體" panose="03000509000000000000" pitchFamily="65" charset="-120"/>
                          <a:cs typeface="新細明體"/>
                        </a:rPr>
                        <a:t>①</a:t>
                      </a:r>
                      <a:r>
                        <a:rPr lang="zh-TW" sz="1800" kern="100" dirty="0">
                          <a:effectLst/>
                          <a:latin typeface="標楷體" panose="03000509000000000000" pitchFamily="65" charset="-120"/>
                          <a:ea typeface="標楷體" panose="03000509000000000000" pitchFamily="65" charset="-120"/>
                          <a:cs typeface="Times New Roman"/>
                        </a:rPr>
                        <a:t>若其為</a:t>
                      </a:r>
                      <a:r>
                        <a:rPr lang="en-US" sz="1800" kern="100" dirty="0">
                          <a:effectLst/>
                          <a:latin typeface="標楷體" panose="03000509000000000000" pitchFamily="65" charset="-120"/>
                          <a:ea typeface="標楷體" panose="03000509000000000000" pitchFamily="65" charset="-120"/>
                          <a:cs typeface="Times New Roman"/>
                        </a:rPr>
                        <a:t>1</a:t>
                      </a:r>
                      <a:r>
                        <a:rPr lang="zh-TW" sz="1800" kern="100" dirty="0">
                          <a:effectLst/>
                          <a:latin typeface="標楷體" panose="03000509000000000000" pitchFamily="65" charset="-120"/>
                          <a:ea typeface="標楷體" panose="03000509000000000000" pitchFamily="65" charset="-120"/>
                          <a:cs typeface="Times New Roman"/>
                        </a:rPr>
                        <a:t>個門牌號，</a:t>
                      </a:r>
                      <a:r>
                        <a:rPr lang="en-US" sz="1800" kern="100" dirty="0">
                          <a:effectLst/>
                          <a:latin typeface="標楷體" panose="03000509000000000000" pitchFamily="65" charset="-120"/>
                          <a:ea typeface="標楷體" panose="03000509000000000000" pitchFamily="65" charset="-120"/>
                          <a:cs typeface="Times New Roman"/>
                        </a:rPr>
                        <a:t>1</a:t>
                      </a:r>
                      <a:r>
                        <a:rPr lang="zh-TW" sz="1800" kern="100" dirty="0">
                          <a:effectLst/>
                          <a:latin typeface="標楷體" panose="03000509000000000000" pitchFamily="65" charset="-120"/>
                          <a:ea typeface="標楷體" panose="03000509000000000000" pitchFamily="65" charset="-120"/>
                          <a:cs typeface="Times New Roman"/>
                        </a:rPr>
                        <a:t>個建號不能適用自用住宅優惠稅率之規定</a:t>
                      </a:r>
                      <a:r>
                        <a:rPr lang="zh-TW" sz="1800" kern="100" dirty="0">
                          <a:effectLst/>
                          <a:latin typeface="標楷體" panose="03000509000000000000" pitchFamily="65" charset="-120"/>
                          <a:ea typeface="標楷體" panose="03000509000000000000" pitchFamily="65" charset="-120"/>
                          <a:cs typeface="新細明體"/>
                        </a:rPr>
                        <a:t>②</a:t>
                      </a:r>
                      <a:r>
                        <a:rPr lang="zh-TW" sz="1800" kern="100" dirty="0">
                          <a:effectLst/>
                          <a:latin typeface="標楷體" panose="03000509000000000000" pitchFamily="65" charset="-120"/>
                          <a:ea typeface="標楷體" panose="03000509000000000000" pitchFamily="65" charset="-120"/>
                          <a:cs typeface="Times New Roman"/>
                        </a:rPr>
                        <a:t>可比例計算適用新制，惟法令並無明確規定。</a:t>
                      </a:r>
                    </a:p>
                  </a:txBody>
                  <a:tcPr marL="68580" marR="68580" marT="0" marB="0" anchor="ctr"/>
                </a:tc>
              </a:tr>
              <a:tr h="936104">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十七</a:t>
                      </a:r>
                    </a:p>
                  </a:txBody>
                  <a:tcPr marL="68580" marR="68580" marT="0" marB="0" anchor="ctr"/>
                </a:tc>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夫妻只能算一戶自用</a:t>
                      </a: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六年一次，</a:t>
                      </a:r>
                      <a:r>
                        <a:rPr lang="en-US" sz="1800" kern="100">
                          <a:effectLst/>
                          <a:latin typeface="標楷體" panose="03000509000000000000" pitchFamily="65" charset="-120"/>
                          <a:ea typeface="標楷體" panose="03000509000000000000" pitchFamily="65" charset="-120"/>
                          <a:cs typeface="Times New Roman"/>
                        </a:rPr>
                        <a:t>400</a:t>
                      </a:r>
                      <a:r>
                        <a:rPr lang="zh-TW" sz="1800" kern="100">
                          <a:effectLst/>
                          <a:latin typeface="標楷體" panose="03000509000000000000" pitchFamily="65" charset="-120"/>
                          <a:ea typeface="標楷體" panose="03000509000000000000" pitchFamily="65" charset="-120"/>
                          <a:cs typeface="Times New Roman"/>
                        </a:rPr>
                        <a:t>萬免稅額</a:t>
                      </a:r>
                      <a:r>
                        <a:rPr lang="en-US" sz="1800" kern="100">
                          <a:effectLst/>
                          <a:latin typeface="標楷體" panose="03000509000000000000" pitchFamily="65" charset="-120"/>
                          <a:ea typeface="標楷體" panose="03000509000000000000" pitchFamily="65" charset="-120"/>
                          <a:cs typeface="Times New Roman"/>
                        </a:rPr>
                        <a:t>)</a:t>
                      </a:r>
                      <a:r>
                        <a:rPr lang="zh-TW" sz="1800" kern="100">
                          <a:effectLst/>
                          <a:latin typeface="標楷體" panose="03000509000000000000" pitchFamily="65" charset="-120"/>
                          <a:ea typeface="標楷體" panose="03000509000000000000" pitchFamily="65" charset="-120"/>
                          <a:cs typeface="Times New Roman"/>
                        </a:rPr>
                        <a:t>？可否反映，此法令會造成夫妻為了節稅而離婚。</a:t>
                      </a:r>
                    </a:p>
                  </a:txBody>
                  <a:tcPr marL="68580" marR="68580" marT="0" marB="0" anchor="ctr"/>
                </a:tc>
                <a:tc>
                  <a:txBody>
                    <a:bodyPr/>
                    <a:lstStyle/>
                    <a:p>
                      <a:pPr marL="274638" indent="-274638" algn="just">
                        <a:spcAft>
                          <a:spcPts val="0"/>
                        </a:spcAft>
                      </a:pPr>
                      <a:r>
                        <a:rPr lang="en-US" sz="1800" kern="100" dirty="0">
                          <a:effectLst/>
                          <a:latin typeface="標楷體" panose="03000509000000000000" pitchFamily="65" charset="-120"/>
                          <a:ea typeface="標楷體" panose="03000509000000000000" pitchFamily="65" charset="-120"/>
                          <a:cs typeface="Times New Roman"/>
                        </a:rPr>
                        <a:t>●</a:t>
                      </a:r>
                      <a:r>
                        <a:rPr lang="zh-TW" sz="1800" kern="100" dirty="0">
                          <a:effectLst/>
                          <a:latin typeface="標楷體" panose="03000509000000000000" pitchFamily="65" charset="-120"/>
                          <a:ea typeface="標楷體" panose="03000509000000000000" pitchFamily="65" charset="-120"/>
                          <a:cs typeface="Times New Roman"/>
                        </a:rPr>
                        <a:t>依新制規定，夫妻只能算一戶自用住宅。</a:t>
                      </a:r>
                    </a:p>
                  </a:txBody>
                  <a:tcPr marL="68580" marR="68580" marT="0" marB="0" anchor="ctr"/>
                </a:tc>
              </a:tr>
              <a:tr h="1062524">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十八</a:t>
                      </a:r>
                    </a:p>
                  </a:txBody>
                  <a:tcPr marL="68580" marR="68580" marT="0" marB="0" anchor="ctr"/>
                </a:tc>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有兩戶，其中一戶舊制，出售一戶與新制實施時，一戶新制，另一戶新制出售時已滿六年，也自用，但之前出售舊制時有出售紀錄要算在內嗎？</a:t>
                      </a:r>
                    </a:p>
                  </a:txBody>
                  <a:tcPr marL="68580" marR="68580" marT="0" marB="0" anchor="ctr"/>
                </a:tc>
                <a:tc>
                  <a:txBody>
                    <a:bodyPr/>
                    <a:lstStyle/>
                    <a:p>
                      <a:pPr marL="274638" indent="-274638" algn="just">
                        <a:spcAft>
                          <a:spcPts val="0"/>
                        </a:spcAft>
                      </a:pPr>
                      <a:r>
                        <a:rPr lang="en-US" sz="1800" kern="100" dirty="0">
                          <a:effectLst/>
                          <a:latin typeface="標楷體" panose="03000509000000000000" pitchFamily="65" charset="-120"/>
                          <a:ea typeface="標楷體" panose="03000509000000000000" pitchFamily="65" charset="-120"/>
                          <a:cs typeface="Times New Roman"/>
                        </a:rPr>
                        <a:t>●</a:t>
                      </a:r>
                      <a:r>
                        <a:rPr lang="zh-TW" sz="1800" kern="100" dirty="0">
                          <a:effectLst/>
                          <a:latin typeface="標楷體" panose="03000509000000000000" pitchFamily="65" charset="-120"/>
                          <a:ea typeface="標楷體" panose="03000509000000000000" pitchFamily="65" charset="-120"/>
                          <a:cs typeface="Times New Roman"/>
                        </a:rPr>
                        <a:t>依本人看法，新制、舊制應分別計算。亦即出售新制房屋</a:t>
                      </a:r>
                      <a:r>
                        <a:rPr lang="en-US" sz="1800" kern="100" dirty="0">
                          <a:effectLst/>
                          <a:latin typeface="標楷體" panose="03000509000000000000" pitchFamily="65" charset="-120"/>
                          <a:ea typeface="標楷體" panose="03000509000000000000" pitchFamily="65" charset="-120"/>
                          <a:cs typeface="Times New Roman"/>
                        </a:rPr>
                        <a:t>1</a:t>
                      </a:r>
                      <a:r>
                        <a:rPr lang="zh-TW" sz="1800" kern="100" dirty="0">
                          <a:effectLst/>
                          <a:latin typeface="標楷體" panose="03000509000000000000" pitchFamily="65" charset="-120"/>
                          <a:ea typeface="標楷體" panose="03000509000000000000" pitchFamily="65" charset="-120"/>
                          <a:cs typeface="Times New Roman"/>
                        </a:rPr>
                        <a:t>戶時，</a:t>
                      </a:r>
                      <a:r>
                        <a:rPr lang="en-US" sz="1800" kern="100" dirty="0">
                          <a:effectLst/>
                          <a:latin typeface="標楷體" panose="03000509000000000000" pitchFamily="65" charset="-120"/>
                          <a:ea typeface="標楷體" panose="03000509000000000000" pitchFamily="65" charset="-120"/>
                          <a:cs typeface="Times New Roman"/>
                        </a:rPr>
                        <a:t>(</a:t>
                      </a:r>
                      <a:r>
                        <a:rPr lang="zh-TW" sz="1800" kern="100" dirty="0">
                          <a:effectLst/>
                          <a:latin typeface="標楷體" panose="03000509000000000000" pitchFamily="65" charset="-120"/>
                          <a:ea typeface="標楷體" panose="03000509000000000000" pitchFamily="65" charset="-120"/>
                          <a:cs typeface="Times New Roman"/>
                        </a:rPr>
                        <a:t>若其</a:t>
                      </a:r>
                      <a:r>
                        <a:rPr lang="en-US" sz="1800" kern="100" dirty="0">
                          <a:effectLst/>
                          <a:latin typeface="標楷體" panose="03000509000000000000" pitchFamily="65" charset="-120"/>
                          <a:ea typeface="標楷體" panose="03000509000000000000" pitchFamily="65" charset="-120"/>
                          <a:cs typeface="Times New Roman"/>
                        </a:rPr>
                        <a:t>6</a:t>
                      </a:r>
                      <a:r>
                        <a:rPr lang="zh-TW" sz="1800" kern="100" dirty="0">
                          <a:effectLst/>
                          <a:latin typeface="標楷體" panose="03000509000000000000" pitchFamily="65" charset="-120"/>
                          <a:ea typeface="標楷體" panose="03000509000000000000" pitchFamily="65" charset="-120"/>
                          <a:cs typeface="Times New Roman"/>
                        </a:rPr>
                        <a:t>年內無其他新制課稅之自用住宅時</a:t>
                      </a:r>
                      <a:r>
                        <a:rPr lang="en-US" sz="1800" kern="100" dirty="0">
                          <a:effectLst/>
                          <a:latin typeface="標楷體" panose="03000509000000000000" pitchFamily="65" charset="-120"/>
                          <a:ea typeface="標楷體" panose="03000509000000000000" pitchFamily="65" charset="-120"/>
                          <a:cs typeface="Times New Roman"/>
                        </a:rPr>
                        <a:t>)</a:t>
                      </a:r>
                      <a:r>
                        <a:rPr lang="zh-TW" sz="1800" kern="100" dirty="0">
                          <a:effectLst/>
                          <a:latin typeface="標楷體" panose="03000509000000000000" pitchFamily="65" charset="-120"/>
                          <a:ea typeface="標楷體" panose="03000509000000000000" pitchFamily="65" charset="-120"/>
                          <a:cs typeface="Times New Roman"/>
                        </a:rPr>
                        <a:t>，若其符合條件，即可適用自用住宅。</a:t>
                      </a:r>
                    </a:p>
                  </a:txBody>
                  <a:tcPr marL="68580" marR="68580" marT="0" marB="0" anchor="ctr"/>
                </a:tc>
              </a:tr>
              <a:tr h="723211">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十九</a:t>
                      </a:r>
                    </a:p>
                  </a:txBody>
                  <a:tcPr marL="68580" marR="68580" marT="0" marB="0" anchor="ctr"/>
                </a:tc>
                <a:tc>
                  <a:txBody>
                    <a:bodyPr/>
                    <a:lstStyle/>
                    <a:p>
                      <a:pPr algn="just">
                        <a:spcAft>
                          <a:spcPts val="0"/>
                        </a:spcAft>
                      </a:pPr>
                      <a:r>
                        <a:rPr lang="zh-TW" sz="1800" kern="100">
                          <a:effectLst/>
                          <a:latin typeface="標楷體" panose="03000509000000000000" pitchFamily="65" charset="-120"/>
                          <a:ea typeface="標楷體" panose="03000509000000000000" pitchFamily="65" charset="-120"/>
                          <a:cs typeface="Times New Roman"/>
                        </a:rPr>
                        <a:t>請公會協助地主爭取合建分售地主改成統一時間申報，避免戶數過多申報頻繁。</a:t>
                      </a:r>
                    </a:p>
                  </a:txBody>
                  <a:tcPr marL="68580" marR="68580" marT="0" marB="0" anchor="ctr"/>
                </a:tc>
                <a:tc>
                  <a:txBody>
                    <a:bodyPr/>
                    <a:lstStyle/>
                    <a:p>
                      <a:pPr algn="just">
                        <a:spcAft>
                          <a:spcPts val="0"/>
                        </a:spcAft>
                      </a:pPr>
                      <a:r>
                        <a:rPr lang="zh-TW" sz="1800" kern="100" dirty="0">
                          <a:effectLst/>
                          <a:latin typeface="標楷體" panose="03000509000000000000" pitchFamily="65" charset="-120"/>
                          <a:ea typeface="標楷體" panose="03000509000000000000" pitchFamily="65" charset="-120"/>
                          <a:cs typeface="Times New Roman"/>
                        </a:rPr>
                        <a:t>目前規定應於房屋、土地完成所有權移轉登記日之次日起算</a:t>
                      </a:r>
                      <a:r>
                        <a:rPr lang="en-US" sz="1800" kern="100" dirty="0">
                          <a:effectLst/>
                          <a:latin typeface="標楷體" panose="03000509000000000000" pitchFamily="65" charset="-120"/>
                          <a:ea typeface="標楷體" panose="03000509000000000000" pitchFamily="65" charset="-120"/>
                          <a:cs typeface="Times New Roman"/>
                        </a:rPr>
                        <a:t>30</a:t>
                      </a:r>
                      <a:r>
                        <a:rPr lang="zh-TW" sz="1800" kern="100" dirty="0">
                          <a:effectLst/>
                          <a:latin typeface="標楷體" panose="03000509000000000000" pitchFamily="65" charset="-120"/>
                          <a:ea typeface="標楷體" panose="03000509000000000000" pitchFamily="65" charset="-120"/>
                          <a:cs typeface="Times New Roman"/>
                        </a:rPr>
                        <a:t>日內申報。</a:t>
                      </a:r>
                    </a:p>
                  </a:txBody>
                  <a:tcPr marL="68580" marR="68580" marT="0" marB="0" anchor="ctr"/>
                </a:tc>
              </a:tr>
            </a:tbl>
          </a:graphicData>
        </a:graphic>
      </p:graphicFrame>
    </p:spTree>
    <p:extLst>
      <p:ext uri="{BB962C8B-B14F-4D97-AF65-F5344CB8AC3E}">
        <p14:creationId xmlns:p14="http://schemas.microsoft.com/office/powerpoint/2010/main" val="524091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340769"/>
            <a:ext cx="7859216" cy="1440160"/>
          </a:xfrm>
        </p:spPr>
        <p:style>
          <a:lnRef idx="2">
            <a:schemeClr val="dk1"/>
          </a:lnRef>
          <a:fillRef idx="1">
            <a:schemeClr val="lt1"/>
          </a:fillRef>
          <a:effectRef idx="0">
            <a:schemeClr val="dk1"/>
          </a:effectRef>
          <a:fontRef idx="minor">
            <a:schemeClr val="dk1"/>
          </a:fontRef>
        </p:style>
        <p:txBody>
          <a:bodyPr>
            <a:normAutofit fontScale="77500" lnSpcReduction="20000"/>
          </a:bodyPr>
          <a:lstStyle/>
          <a:p>
            <a:pPr marL="0" indent="0">
              <a:buNone/>
            </a:pPr>
            <a:r>
              <a:rPr lang="zh-TW" altLang="zh-TW" b="1" dirty="0">
                <a:latin typeface="標楷體" panose="03000509000000000000" pitchFamily="65" charset="-120"/>
                <a:ea typeface="標楷體" panose="03000509000000000000" pitchFamily="65" charset="-120"/>
              </a:rPr>
              <a:t>法令依據</a:t>
            </a:r>
            <a:r>
              <a:rPr lang="zh-TW" altLang="zh-TW" b="1" dirty="0" smtClean="0">
                <a:latin typeface="標楷體" panose="03000509000000000000" pitchFamily="65" charset="-120"/>
                <a:ea typeface="標楷體" panose="03000509000000000000" pitchFamily="65" charset="-120"/>
              </a:rPr>
              <a:t>：</a:t>
            </a:r>
            <a:endParaRPr lang="en-US" altLang="zh-TW" b="1" dirty="0" smtClean="0">
              <a:latin typeface="標楷體" panose="03000509000000000000" pitchFamily="65" charset="-120"/>
              <a:ea typeface="標楷體" panose="03000509000000000000" pitchFamily="65" charset="-120"/>
            </a:endParaRPr>
          </a:p>
          <a:p>
            <a:pPr marL="0" indent="0">
              <a:buNone/>
            </a:pPr>
            <a:r>
              <a:rPr lang="en-US" altLang="zh-TW" dirty="0" smtClean="0">
                <a:latin typeface="標楷體" panose="03000509000000000000" pitchFamily="65" charset="-120"/>
                <a:ea typeface="標楷體" panose="03000509000000000000" pitchFamily="65" charset="-120"/>
              </a:rPr>
              <a:t>1.</a:t>
            </a:r>
            <a:r>
              <a:rPr lang="zh-TW" altLang="zh-TW" dirty="0" smtClean="0">
                <a:latin typeface="標楷體" panose="03000509000000000000" pitchFamily="65" charset="-120"/>
                <a:ea typeface="標楷體" panose="03000509000000000000" pitchFamily="65" charset="-120"/>
              </a:rPr>
              <a:t>新增</a:t>
            </a:r>
            <a:r>
              <a:rPr lang="zh-TW" altLang="zh-TW" dirty="0">
                <a:latin typeface="標楷體" panose="03000509000000000000" pitchFamily="65" charset="-120"/>
                <a:ea typeface="標楷體" panose="03000509000000000000" pitchFamily="65" charset="-120"/>
              </a:rPr>
              <a:t>所得稅法第四條之四。</a:t>
            </a:r>
          </a:p>
          <a:p>
            <a:pPr marL="0" indent="0">
              <a:buNone/>
            </a:pPr>
            <a:r>
              <a:rPr lang="en-US" altLang="zh-TW" dirty="0" smtClean="0">
                <a:latin typeface="標楷體" panose="03000509000000000000" pitchFamily="65" charset="-120"/>
                <a:ea typeface="標楷體" panose="03000509000000000000" pitchFamily="65" charset="-120"/>
              </a:rPr>
              <a:t>2.</a:t>
            </a:r>
            <a:r>
              <a:rPr lang="zh-TW" altLang="zh-TW" dirty="0" smtClean="0">
                <a:latin typeface="標楷體" panose="03000509000000000000" pitchFamily="65" charset="-120"/>
                <a:ea typeface="標楷體" panose="03000509000000000000" pitchFamily="65" charset="-120"/>
              </a:rPr>
              <a:t>房地</a:t>
            </a:r>
            <a:r>
              <a:rPr lang="zh-TW" altLang="zh-TW" dirty="0">
                <a:latin typeface="標楷體" panose="03000509000000000000" pitchFamily="65" charset="-120"/>
                <a:ea typeface="標楷體" panose="03000509000000000000" pitchFamily="65" charset="-120"/>
              </a:rPr>
              <a:t>合一課徵所得稅申報作業要點第一點、第二點、第三點</a:t>
            </a:r>
            <a:r>
              <a:rPr lang="zh-TW" altLang="zh-TW" dirty="0" smtClean="0">
                <a:latin typeface="標楷體" panose="03000509000000000000" pitchFamily="65" charset="-120"/>
                <a:ea typeface="標楷體" panose="03000509000000000000" pitchFamily="65" charset="-120"/>
              </a:rPr>
              <a:t>、</a:t>
            </a:r>
            <a:endParaRPr lang="en-US" altLang="zh-TW" dirty="0" smtClean="0">
              <a:latin typeface="標楷體" panose="03000509000000000000" pitchFamily="65" charset="-120"/>
              <a:ea typeface="標楷體" panose="03000509000000000000" pitchFamily="65" charset="-120"/>
            </a:endParaRPr>
          </a:p>
          <a:p>
            <a:pPr marL="0" indent="0">
              <a:buNone/>
            </a:pPr>
            <a:r>
              <a:rPr lang="en-US" altLang="zh-TW" dirty="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   </a:t>
            </a:r>
            <a:r>
              <a:rPr lang="zh-TW" altLang="zh-TW" dirty="0" smtClean="0">
                <a:latin typeface="標楷體" panose="03000509000000000000" pitchFamily="65" charset="-120"/>
                <a:ea typeface="標楷體" panose="03000509000000000000" pitchFamily="65" charset="-120"/>
              </a:rPr>
              <a:t>第</a:t>
            </a:r>
            <a:r>
              <a:rPr lang="en-US" altLang="zh-TW" dirty="0" smtClean="0">
                <a:latin typeface="標楷體" panose="03000509000000000000" pitchFamily="65" charset="-120"/>
                <a:ea typeface="標楷體" panose="03000509000000000000" pitchFamily="65" charset="-120"/>
              </a:rPr>
              <a:t> </a:t>
            </a:r>
            <a:r>
              <a:rPr lang="zh-TW" altLang="zh-TW" dirty="0" smtClean="0">
                <a:latin typeface="標楷體" panose="03000509000000000000" pitchFamily="65" charset="-120"/>
                <a:ea typeface="標楷體" panose="03000509000000000000" pitchFamily="65" charset="-120"/>
              </a:rPr>
              <a:t>四點</a:t>
            </a:r>
            <a:r>
              <a:rPr lang="zh-TW" altLang="zh-TW" dirty="0">
                <a:latin typeface="標楷體" panose="03000509000000000000" pitchFamily="65" charset="-120"/>
                <a:ea typeface="標楷體" panose="03000509000000000000" pitchFamily="65" charset="-120"/>
              </a:rPr>
              <a:t>、第五點。</a:t>
            </a:r>
            <a:endParaRPr lang="zh-TW" altLang="en-US" dirty="0">
              <a:latin typeface="標楷體" panose="03000509000000000000" pitchFamily="65" charset="-120"/>
              <a:ea typeface="標楷體" panose="03000509000000000000" pitchFamily="65" charset="-120"/>
            </a:endParaRPr>
          </a:p>
        </p:txBody>
      </p:sp>
      <p:sp>
        <p:nvSpPr>
          <p:cNvPr id="9" name="投影片編號版面配置區 8"/>
          <p:cNvSpPr>
            <a:spLocks noGrp="1"/>
          </p:cNvSpPr>
          <p:nvPr>
            <p:ph type="sldNum" sz="quarter" idx="12"/>
          </p:nvPr>
        </p:nvSpPr>
        <p:spPr/>
        <p:txBody>
          <a:bodyPr/>
          <a:lstStyle/>
          <a:p>
            <a:fld id="{29056310-2E93-4FFF-A86A-018B2BB499B7}" type="slidenum">
              <a:rPr lang="zh-TW" altLang="en-US" smtClean="0"/>
              <a:t>2</a:t>
            </a:fld>
            <a:endParaRPr lang="zh-TW" altLang="en-US" dirty="0"/>
          </a:p>
        </p:txBody>
      </p:sp>
      <p:sp>
        <p:nvSpPr>
          <p:cNvPr id="2" name="標題 1"/>
          <p:cNvSpPr>
            <a:spLocks noGrp="1"/>
          </p:cNvSpPr>
          <p:nvPr>
            <p:ph type="title"/>
          </p:nvPr>
        </p:nvSpPr>
        <p:spPr>
          <a:xfrm>
            <a:off x="457200" y="274638"/>
            <a:ext cx="8229600" cy="778098"/>
          </a:xfrm>
        </p:spPr>
        <p:txBody>
          <a:bodyPr/>
          <a:lstStyle/>
          <a:p>
            <a:r>
              <a:rPr lang="zh-TW" altLang="zh-TW" b="1" dirty="0">
                <a:latin typeface="標楷體" panose="03000509000000000000" pitchFamily="65" charset="-120"/>
                <a:ea typeface="標楷體" panose="03000509000000000000" pitchFamily="65" charset="-120"/>
              </a:rPr>
              <a:t>壹、基本課稅範圍</a:t>
            </a:r>
            <a:endParaRPr lang="zh-TW" altLang="en-US" dirty="0">
              <a:latin typeface="標楷體" panose="03000509000000000000" pitchFamily="65" charset="-120"/>
              <a:ea typeface="標楷體" panose="03000509000000000000" pitchFamily="65" charset="-120"/>
            </a:endParaRPr>
          </a:p>
        </p:txBody>
      </p:sp>
      <p:pic>
        <p:nvPicPr>
          <p:cNvPr id="2049" name="圖片 1" descr="房地合一所得稅制課稅範圍"/>
          <p:cNvPicPr>
            <a:picLocks noChangeAspect="1" noChangeArrowheads="1"/>
          </p:cNvPicPr>
          <p:nvPr/>
        </p:nvPicPr>
        <p:blipFill>
          <a:blip r:embed="rId2">
            <a:extLst>
              <a:ext uri="{28A0092B-C50C-407E-A947-70E740481C1C}">
                <a14:useLocalDpi xmlns:a14="http://schemas.microsoft.com/office/drawing/2010/main" val="0"/>
              </a:ext>
            </a:extLst>
          </a:blip>
          <a:srcRect l="7233" t="33247" r="7053" b="12503"/>
          <a:stretch>
            <a:fillRect/>
          </a:stretch>
        </p:blipFill>
        <p:spPr bwMode="auto">
          <a:xfrm>
            <a:off x="952500" y="3212976"/>
            <a:ext cx="6931868" cy="3099814"/>
          </a:xfrm>
          <a:prstGeom prst="rect">
            <a:avLst/>
          </a:prstGeom>
          <a:noFill/>
          <a:extLst>
            <a:ext uri="{909E8E84-426E-40DD-AFC4-6F175D3DCCD1}">
              <a14:hiddenFill xmlns:a14="http://schemas.microsoft.com/office/drawing/2010/main">
                <a:solidFill>
                  <a:srgbClr val="FFFFFF"/>
                </a:solidFill>
              </a14:hiddenFill>
            </a:ext>
          </a:extLst>
        </p:spPr>
      </p:pic>
      <p:sp>
        <p:nvSpPr>
          <p:cNvPr id="4" name="文字方塊 2"/>
          <p:cNvSpPr txBox="1">
            <a:spLocks noChangeArrowheads="1"/>
          </p:cNvSpPr>
          <p:nvPr/>
        </p:nvSpPr>
        <p:spPr bwMode="auto">
          <a:xfrm>
            <a:off x="5292080" y="4221088"/>
            <a:ext cx="341712" cy="325453"/>
          </a:xfrm>
          <a:prstGeom prst="rect">
            <a:avLst/>
          </a:prstGeom>
          <a:solidFill>
            <a:srgbClr val="FFFFFF"/>
          </a:solidFill>
          <a:ln w="6350">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0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12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a:t>
            </a:r>
            <a:r>
              <a:rPr kumimoji="1" lang="zh-TW" altLang="en-US" sz="12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舊</a:t>
            </a:r>
            <a:r>
              <a:rPr kumimoji="1" lang="en-US" altLang="zh-TW" sz="12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a:t>
            </a:r>
            <a:endParaRPr kumimoji="1" lang="en-US" altLang="zh-TW" sz="12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7" name="Rectangle 5"/>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Tree>
    <p:extLst>
      <p:ext uri="{BB962C8B-B14F-4D97-AF65-F5344CB8AC3E}">
        <p14:creationId xmlns:p14="http://schemas.microsoft.com/office/powerpoint/2010/main" val="4099444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pPr marL="0" indent="0">
              <a:lnSpc>
                <a:spcPct val="150000"/>
              </a:lnSpc>
              <a:buNone/>
            </a:pPr>
            <a:r>
              <a:rPr lang="en-US" altLang="zh-TW" sz="2000" dirty="0" smtClean="0">
                <a:latin typeface="標楷體" panose="03000509000000000000" pitchFamily="65" charset="-120"/>
                <a:ea typeface="標楷體" panose="03000509000000000000" pitchFamily="65" charset="-120"/>
              </a:rPr>
              <a:t>    </a:t>
            </a:r>
            <a:r>
              <a:rPr lang="zh-TW" altLang="zh-TW" sz="2000" dirty="0" smtClean="0">
                <a:latin typeface="標楷體" panose="03000509000000000000" pitchFamily="65" charset="-120"/>
                <a:ea typeface="標楷體" panose="03000509000000000000" pitchFamily="65" charset="-120"/>
              </a:rPr>
              <a:t>若</a:t>
            </a:r>
            <a:r>
              <a:rPr lang="zh-TW" altLang="zh-TW" sz="2000" dirty="0">
                <a:latin typeface="標楷體" panose="03000509000000000000" pitchFamily="65" charset="-120"/>
                <a:ea typeface="標楷體" panose="03000509000000000000" pitchFamily="65" charset="-120"/>
              </a:rPr>
              <a:t>符合下列情形之</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一</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二</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三</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點之一者，合建地主會被認定為營利營事業</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亦即地主為獨資營利事業</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，而將地主土地交易所得按營利事業課稅方式課徵</a:t>
            </a:r>
            <a:r>
              <a:rPr lang="zh-TW" altLang="zh-TW" sz="2000" dirty="0" smtClean="0">
                <a:latin typeface="標楷體" panose="03000509000000000000" pitchFamily="65" charset="-120"/>
                <a:ea typeface="標楷體" panose="03000509000000000000" pitchFamily="65" charset="-120"/>
              </a:rPr>
              <a:t>：</a:t>
            </a:r>
            <a:endParaRPr lang="en-US" altLang="zh-TW" sz="2000" dirty="0" smtClean="0">
              <a:latin typeface="標楷體" panose="03000509000000000000" pitchFamily="65" charset="-120"/>
              <a:ea typeface="標楷體" panose="03000509000000000000" pitchFamily="65" charset="-120"/>
            </a:endParaRPr>
          </a:p>
          <a:p>
            <a:pPr marL="0" indent="0">
              <a:lnSpc>
                <a:spcPct val="150000"/>
              </a:lnSpc>
              <a:buNone/>
            </a:pPr>
            <a:r>
              <a:rPr lang="en-US" altLang="zh-TW" sz="2000" dirty="0" smtClean="0">
                <a:latin typeface="標楷體" panose="03000509000000000000" pitchFamily="65" charset="-120"/>
                <a:ea typeface="標楷體" panose="03000509000000000000" pitchFamily="65" charset="-120"/>
              </a:rPr>
              <a:t>1</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課</a:t>
            </a:r>
            <a:r>
              <a:rPr lang="en-US" altLang="zh-TW" sz="2000" dirty="0">
                <a:latin typeface="標楷體" panose="03000509000000000000" pitchFamily="65" charset="-120"/>
                <a:ea typeface="標楷體" panose="03000509000000000000" pitchFamily="65" charset="-120"/>
              </a:rPr>
              <a:t>17%</a:t>
            </a:r>
            <a:r>
              <a:rPr lang="zh-TW" altLang="zh-TW" sz="2000" dirty="0">
                <a:latin typeface="標楷體" panose="03000509000000000000" pitchFamily="65" charset="-120"/>
                <a:ea typeface="標楷體" panose="03000509000000000000" pitchFamily="65" charset="-120"/>
              </a:rPr>
              <a:t>營利事業所得稅</a:t>
            </a:r>
            <a:r>
              <a:rPr lang="zh-TW" altLang="zh-TW" sz="2000" dirty="0" smtClean="0">
                <a:latin typeface="標楷體" panose="03000509000000000000" pitchFamily="65" charset="-120"/>
                <a:ea typeface="標楷體" panose="03000509000000000000" pitchFamily="65" charset="-120"/>
              </a:rPr>
              <a:t>。</a:t>
            </a:r>
            <a:endParaRPr lang="en-US" altLang="zh-TW" sz="2000" dirty="0" smtClean="0">
              <a:latin typeface="標楷體" panose="03000509000000000000" pitchFamily="65" charset="-120"/>
              <a:ea typeface="標楷體" panose="03000509000000000000" pitchFamily="65" charset="-120"/>
            </a:endParaRPr>
          </a:p>
          <a:p>
            <a:pPr marL="0" indent="0">
              <a:lnSpc>
                <a:spcPct val="150000"/>
              </a:lnSpc>
              <a:buNone/>
            </a:pPr>
            <a:r>
              <a:rPr lang="en-US" altLang="zh-TW" sz="2000" dirty="0" smtClean="0">
                <a:latin typeface="標楷體" panose="03000509000000000000" pitchFamily="65" charset="-120"/>
                <a:ea typeface="標楷體" panose="03000509000000000000" pitchFamily="65" charset="-120"/>
              </a:rPr>
              <a:t>2</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稅後盈餘分配給股東，最高課綜合所得稅</a:t>
            </a:r>
            <a:r>
              <a:rPr lang="en-US" altLang="zh-TW" sz="2000" dirty="0">
                <a:latin typeface="標楷體" panose="03000509000000000000" pitchFamily="65" charset="-120"/>
                <a:ea typeface="標楷體" panose="03000509000000000000" pitchFamily="65" charset="-120"/>
              </a:rPr>
              <a:t>45%</a:t>
            </a:r>
            <a:r>
              <a:rPr lang="zh-TW" altLang="zh-TW" sz="2000" dirty="0" smtClean="0">
                <a:latin typeface="標楷體" panose="03000509000000000000" pitchFamily="65" charset="-120"/>
                <a:ea typeface="標楷體" panose="03000509000000000000" pitchFamily="65" charset="-120"/>
              </a:rPr>
              <a:t>。</a:t>
            </a:r>
            <a:endParaRPr lang="en-US" altLang="zh-TW" sz="2000" dirty="0" smtClean="0">
              <a:latin typeface="標楷體" panose="03000509000000000000" pitchFamily="65" charset="-120"/>
              <a:ea typeface="標楷體" panose="03000509000000000000" pitchFamily="65" charset="-120"/>
            </a:endParaRPr>
          </a:p>
          <a:p>
            <a:pPr marL="274638" indent="-274638">
              <a:lnSpc>
                <a:spcPct val="150000"/>
              </a:lnSpc>
              <a:buNone/>
            </a:pPr>
            <a:r>
              <a:rPr lang="en-US" altLang="zh-TW" sz="2000" dirty="0" smtClean="0">
                <a:latin typeface="標楷體" panose="03000509000000000000" pitchFamily="65" charset="-120"/>
                <a:ea typeface="標楷體" panose="03000509000000000000" pitchFamily="65" charset="-120"/>
              </a:rPr>
              <a:t>3</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可扣抵稅額</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含原課營利事業所得稅</a:t>
            </a:r>
            <a:r>
              <a:rPr lang="en-US" altLang="zh-TW" sz="2000" dirty="0">
                <a:latin typeface="標楷體" panose="03000509000000000000" pitchFamily="65" charset="-120"/>
                <a:ea typeface="標楷體" panose="03000509000000000000" pitchFamily="65" charset="-120"/>
              </a:rPr>
              <a:t>17%</a:t>
            </a:r>
            <a:r>
              <a:rPr lang="zh-TW" altLang="zh-TW" sz="2000" dirty="0">
                <a:latin typeface="標楷體" panose="03000509000000000000" pitchFamily="65" charset="-120"/>
                <a:ea typeface="標楷體" panose="03000509000000000000" pitchFamily="65" charset="-120"/>
              </a:rPr>
              <a:t>及未分配盈餘加徵</a:t>
            </a:r>
            <a:r>
              <a:rPr lang="en-US" altLang="zh-TW" sz="2000" dirty="0">
                <a:latin typeface="標楷體" panose="03000509000000000000" pitchFamily="65" charset="-120"/>
                <a:ea typeface="標楷體" panose="03000509000000000000" pitchFamily="65" charset="-120"/>
              </a:rPr>
              <a:t>10%)</a:t>
            </a:r>
            <a:r>
              <a:rPr lang="zh-TW" altLang="zh-TW" sz="2000" dirty="0">
                <a:latin typeface="標楷體" panose="03000509000000000000" pitchFamily="65" charset="-120"/>
                <a:ea typeface="標楷體" panose="03000509000000000000" pitchFamily="65" charset="-120"/>
              </a:rPr>
              <a:t>僅能「半數」抵減股東個人綜合所得稅；而非僅單純課徵合建地主之</a:t>
            </a:r>
            <a:r>
              <a:rPr lang="en-US" altLang="zh-TW" sz="2000" dirty="0">
                <a:latin typeface="標楷體" panose="03000509000000000000" pitchFamily="65" charset="-120"/>
                <a:ea typeface="標楷體" panose="03000509000000000000" pitchFamily="65" charset="-120"/>
              </a:rPr>
              <a:t>20%(</a:t>
            </a:r>
            <a:r>
              <a:rPr lang="zh-TW" altLang="zh-TW" sz="2000" dirty="0">
                <a:latin typeface="標楷體" panose="03000509000000000000" pitchFamily="65" charset="-120"/>
                <a:ea typeface="標楷體" panose="03000509000000000000" pitchFamily="65" charset="-120"/>
              </a:rPr>
              <a:t>土地持有</a:t>
            </a:r>
            <a:r>
              <a:rPr lang="en-US" altLang="zh-TW" sz="2000" dirty="0">
                <a:latin typeface="標楷體" panose="03000509000000000000" pitchFamily="65" charset="-120"/>
                <a:ea typeface="標楷體" panose="03000509000000000000" pitchFamily="65" charset="-120"/>
              </a:rPr>
              <a:t>10</a:t>
            </a:r>
            <a:r>
              <a:rPr lang="zh-TW" altLang="zh-TW" sz="2000" dirty="0">
                <a:latin typeface="標楷體" panose="03000509000000000000" pitchFamily="65" charset="-120"/>
                <a:ea typeface="標楷體" panose="03000509000000000000" pitchFamily="65" charset="-120"/>
              </a:rPr>
              <a:t>年內</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或</a:t>
            </a:r>
            <a:r>
              <a:rPr lang="en-US" altLang="zh-TW" sz="2000" dirty="0">
                <a:latin typeface="標楷體" panose="03000509000000000000" pitchFamily="65" charset="-120"/>
                <a:ea typeface="標楷體" panose="03000509000000000000" pitchFamily="65" charset="-120"/>
              </a:rPr>
              <a:t>15%(</a:t>
            </a:r>
            <a:r>
              <a:rPr lang="zh-TW" altLang="zh-TW" sz="2000" dirty="0">
                <a:latin typeface="標楷體" panose="03000509000000000000" pitchFamily="65" charset="-120"/>
                <a:ea typeface="標楷體" panose="03000509000000000000" pitchFamily="65" charset="-120"/>
              </a:rPr>
              <a:t>土地持有</a:t>
            </a:r>
            <a:r>
              <a:rPr lang="en-US" altLang="zh-TW" sz="2000" dirty="0">
                <a:latin typeface="標楷體" panose="03000509000000000000" pitchFamily="65" charset="-120"/>
                <a:ea typeface="標楷體" panose="03000509000000000000" pitchFamily="65" charset="-120"/>
              </a:rPr>
              <a:t>10</a:t>
            </a:r>
            <a:r>
              <a:rPr lang="zh-TW" altLang="zh-TW" sz="2000" dirty="0">
                <a:latin typeface="標楷體" panose="03000509000000000000" pitchFamily="65" charset="-120"/>
                <a:ea typeface="標楷體" panose="03000509000000000000" pitchFamily="65" charset="-120"/>
              </a:rPr>
              <a:t>年以上</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p:txBody>
          <a:bodyPr/>
          <a:lstStyle/>
          <a:p>
            <a:fld id="{29056310-2E93-4FFF-A86A-018B2BB499B7}" type="slidenum">
              <a:rPr lang="zh-TW" altLang="en-US" smtClean="0"/>
              <a:t>3</a:t>
            </a:fld>
            <a:endParaRPr lang="zh-TW" altLang="en-US" dirty="0"/>
          </a:p>
        </p:txBody>
      </p:sp>
      <p:sp>
        <p:nvSpPr>
          <p:cNvPr id="2" name="標題 1"/>
          <p:cNvSpPr>
            <a:spLocks noGrp="1"/>
          </p:cNvSpPr>
          <p:nvPr>
            <p:ph type="title"/>
          </p:nvPr>
        </p:nvSpPr>
        <p:spPr/>
        <p:style>
          <a:lnRef idx="2">
            <a:schemeClr val="dk1"/>
          </a:lnRef>
          <a:fillRef idx="1">
            <a:schemeClr val="lt1"/>
          </a:fillRef>
          <a:effectRef idx="0">
            <a:schemeClr val="dk1"/>
          </a:effectRef>
          <a:fontRef idx="minor">
            <a:schemeClr val="dk1"/>
          </a:fontRef>
        </p:style>
        <p:txBody>
          <a:bodyPr>
            <a:noAutofit/>
          </a:bodyPr>
          <a:lstStyle/>
          <a:p>
            <a:pPr algn="l"/>
            <a:r>
              <a:rPr lang="zh-TW" altLang="zh-TW" sz="3600" b="1" dirty="0">
                <a:latin typeface="標楷體" panose="03000509000000000000" pitchFamily="65" charset="-120"/>
                <a:ea typeface="標楷體" panose="03000509000000000000" pitchFamily="65" charset="-120"/>
              </a:rPr>
              <a:t>貳、合建分售</a:t>
            </a:r>
            <a:r>
              <a:rPr lang="en-US" altLang="zh-TW" sz="3600" b="1" dirty="0">
                <a:latin typeface="標楷體" panose="03000509000000000000" pitchFamily="65" charset="-120"/>
                <a:ea typeface="標楷體" panose="03000509000000000000" pitchFamily="65" charset="-120"/>
              </a:rPr>
              <a:t>(</a:t>
            </a:r>
            <a:r>
              <a:rPr lang="zh-TW" altLang="zh-TW" sz="3600" b="1" dirty="0">
                <a:latin typeface="標楷體" panose="03000509000000000000" pitchFamily="65" charset="-120"/>
                <a:ea typeface="標楷體" panose="03000509000000000000" pitchFamily="65" charset="-120"/>
              </a:rPr>
              <a:t>或分成</a:t>
            </a:r>
            <a:r>
              <a:rPr lang="en-US" altLang="zh-TW" sz="3600" b="1" dirty="0">
                <a:latin typeface="標楷體" panose="03000509000000000000" pitchFamily="65" charset="-120"/>
                <a:ea typeface="標楷體" panose="03000509000000000000" pitchFamily="65" charset="-120"/>
              </a:rPr>
              <a:t>)</a:t>
            </a:r>
            <a:r>
              <a:rPr lang="zh-TW" altLang="zh-TW" sz="3600" b="1" dirty="0">
                <a:latin typeface="標楷體" panose="03000509000000000000" pitchFamily="65" charset="-120"/>
                <a:ea typeface="標楷體" panose="03000509000000000000" pitchFamily="65" charset="-120"/>
              </a:rPr>
              <a:t>地主</a:t>
            </a:r>
            <a:r>
              <a:rPr lang="zh-TW" altLang="zh-TW" sz="3600" b="1" dirty="0" smtClean="0">
                <a:latin typeface="標楷體" panose="03000509000000000000" pitchFamily="65" charset="-120"/>
                <a:ea typeface="標楷體" panose="03000509000000000000" pitchFamily="65" charset="-120"/>
              </a:rPr>
              <a:t>，</a:t>
            </a:r>
            <a:r>
              <a:rPr lang="en-US" altLang="zh-TW" sz="3600" b="1" dirty="0" smtClean="0">
                <a:latin typeface="標楷體" panose="03000509000000000000" pitchFamily="65" charset="-120"/>
                <a:ea typeface="標楷體" panose="03000509000000000000" pitchFamily="65" charset="-120"/>
              </a:rPr>
              <a:t/>
            </a:r>
            <a:br>
              <a:rPr lang="en-US" altLang="zh-TW" sz="3600" b="1" dirty="0" smtClean="0">
                <a:latin typeface="標楷體" panose="03000509000000000000" pitchFamily="65" charset="-120"/>
                <a:ea typeface="標楷體" panose="03000509000000000000" pitchFamily="65" charset="-120"/>
              </a:rPr>
            </a:br>
            <a:r>
              <a:rPr lang="en-US" altLang="zh-TW" sz="3600" b="1" dirty="0">
                <a:latin typeface="標楷體" panose="03000509000000000000" pitchFamily="65" charset="-120"/>
                <a:ea typeface="標楷體" panose="03000509000000000000" pitchFamily="65" charset="-120"/>
              </a:rPr>
              <a:t> </a:t>
            </a:r>
            <a:r>
              <a:rPr lang="en-US" altLang="zh-TW" sz="3600" b="1" dirty="0" smtClean="0">
                <a:latin typeface="標楷體" panose="03000509000000000000" pitchFamily="65" charset="-120"/>
                <a:ea typeface="標楷體" panose="03000509000000000000" pitchFamily="65" charset="-120"/>
              </a:rPr>
              <a:t>   </a:t>
            </a:r>
            <a:r>
              <a:rPr lang="zh-TW" altLang="zh-TW" sz="3600" b="1" dirty="0" smtClean="0">
                <a:latin typeface="標楷體" panose="03000509000000000000" pitchFamily="65" charset="-120"/>
                <a:ea typeface="標楷體" panose="03000509000000000000" pitchFamily="65" charset="-120"/>
              </a:rPr>
              <a:t>是否</a:t>
            </a:r>
            <a:r>
              <a:rPr lang="zh-TW" altLang="zh-TW" sz="3600" b="1" dirty="0">
                <a:latin typeface="標楷體" panose="03000509000000000000" pitchFamily="65" charset="-120"/>
                <a:ea typeface="標楷體" panose="03000509000000000000" pitchFamily="65" charset="-120"/>
              </a:rPr>
              <a:t>會被認定為營利事業</a:t>
            </a:r>
            <a:endParaRPr lang="zh-TW" alt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905487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3357621503"/>
              </p:ext>
            </p:extLst>
          </p:nvPr>
        </p:nvGraphicFramePr>
        <p:xfrm>
          <a:off x="467544" y="188640"/>
          <a:ext cx="8229600" cy="4145280"/>
        </p:xfrm>
        <a:graphic>
          <a:graphicData uri="http://schemas.openxmlformats.org/drawingml/2006/table">
            <a:tbl>
              <a:tblPr firstRow="1" firstCol="1" bandRow="1">
                <a:tableStyleId>{BDBED569-4797-4DF1-A0F4-6AAB3CD982D8}</a:tableStyleId>
              </a:tblPr>
              <a:tblGrid>
                <a:gridCol w="648072"/>
                <a:gridCol w="4608512"/>
                <a:gridCol w="2973016"/>
              </a:tblGrid>
              <a:tr h="166465">
                <a:tc>
                  <a:txBody>
                    <a:bodyPr/>
                    <a:lstStyle/>
                    <a:p>
                      <a:pPr algn="ctr">
                        <a:spcAft>
                          <a:spcPts val="0"/>
                        </a:spcAft>
                      </a:pPr>
                      <a:r>
                        <a:rPr lang="zh-TW" sz="1600" kern="100" dirty="0">
                          <a:effectLst/>
                          <a:latin typeface="標楷體" panose="03000509000000000000" pitchFamily="65" charset="-120"/>
                          <a:ea typeface="標楷體" panose="03000509000000000000" pitchFamily="65" charset="-120"/>
                        </a:rPr>
                        <a:t>項次</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c>
                  <a:txBody>
                    <a:bodyPr/>
                    <a:lstStyle/>
                    <a:p>
                      <a:pPr algn="ctr">
                        <a:spcAft>
                          <a:spcPts val="0"/>
                        </a:spcAft>
                      </a:pPr>
                      <a:r>
                        <a:rPr lang="zh-TW" sz="1600" kern="100" dirty="0">
                          <a:effectLst/>
                          <a:latin typeface="標楷體" panose="03000509000000000000" pitchFamily="65" charset="-120"/>
                          <a:ea typeface="標楷體" panose="03000509000000000000" pitchFamily="65" charset="-120"/>
                        </a:rPr>
                        <a:t>條件內容</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c>
                  <a:txBody>
                    <a:bodyPr/>
                    <a:lstStyle/>
                    <a:p>
                      <a:pPr algn="ctr">
                        <a:spcAft>
                          <a:spcPts val="0"/>
                        </a:spcAft>
                      </a:pPr>
                      <a:r>
                        <a:rPr lang="zh-TW" sz="1600" kern="100">
                          <a:effectLst/>
                          <a:latin typeface="標楷體" panose="03000509000000000000" pitchFamily="65" charset="-120"/>
                          <a:ea typeface="標楷體" panose="03000509000000000000" pitchFamily="65" charset="-120"/>
                        </a:rPr>
                        <a:t>備註說明</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r>
              <a:tr h="332929">
                <a:tc rowSpan="4">
                  <a:txBody>
                    <a:bodyPr/>
                    <a:lstStyle/>
                    <a:p>
                      <a:pPr algn="ctr">
                        <a:spcAft>
                          <a:spcPts val="0"/>
                        </a:spcAft>
                      </a:pPr>
                      <a:r>
                        <a:rPr lang="en-US" sz="1600" kern="100">
                          <a:effectLst/>
                          <a:latin typeface="標楷體" panose="03000509000000000000" pitchFamily="65" charset="-120"/>
                          <a:ea typeface="標楷體" panose="03000509000000000000" pitchFamily="65" charset="-120"/>
                        </a:rPr>
                        <a:t>(</a:t>
                      </a:r>
                      <a:r>
                        <a:rPr lang="zh-TW" sz="1600" kern="100">
                          <a:effectLst/>
                          <a:latin typeface="標楷體" panose="03000509000000000000" pitchFamily="65" charset="-120"/>
                          <a:ea typeface="標楷體" panose="03000509000000000000" pitchFamily="65" charset="-120"/>
                        </a:rPr>
                        <a:t>一</a:t>
                      </a:r>
                      <a:r>
                        <a:rPr lang="en-US" sz="1600" kern="100">
                          <a:effectLst/>
                          <a:latin typeface="標楷體" panose="03000509000000000000" pitchFamily="65" charset="-120"/>
                          <a:ea typeface="標楷體" panose="03000509000000000000" pitchFamily="65" charset="-120"/>
                        </a:rPr>
                        <a:t>)</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nchor="ctr"/>
                </a:tc>
                <a:tc>
                  <a:txBody>
                    <a:bodyPr/>
                    <a:lstStyle/>
                    <a:p>
                      <a:pPr>
                        <a:spcAft>
                          <a:spcPts val="0"/>
                        </a:spcAft>
                      </a:pPr>
                      <a:r>
                        <a:rPr lang="zh-TW" sz="1600" kern="100">
                          <a:effectLst/>
                          <a:latin typeface="標楷體" panose="03000509000000000000" pitchFamily="65" charset="-120"/>
                          <a:ea typeface="標楷體" panose="03000509000000000000" pitchFamily="65" charset="-120"/>
                        </a:rPr>
                        <a:t>個人以自有土地與營利事業合建分售或合建分成，同時符合下列各款規定者，認屬營利事業：</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c>
                  <a:txBody>
                    <a:bodyPr/>
                    <a:lstStyle/>
                    <a:p>
                      <a:pPr marL="185738" lvl="0" indent="-185738">
                        <a:spcAft>
                          <a:spcPts val="0"/>
                        </a:spcAft>
                        <a:buFont typeface="Wingdings"/>
                        <a:buChar char=""/>
                      </a:pPr>
                      <a:r>
                        <a:rPr lang="zh-TW" sz="1600" kern="100" dirty="0">
                          <a:effectLst/>
                          <a:latin typeface="標楷體" panose="03000509000000000000" pitchFamily="65" charset="-120"/>
                          <a:ea typeface="標楷體" panose="03000509000000000000" pitchFamily="65" charset="-120"/>
                        </a:rPr>
                        <a:t>下列</a:t>
                      </a:r>
                      <a:r>
                        <a:rPr lang="en-US" sz="1600" kern="100" dirty="0">
                          <a:effectLst/>
                          <a:latin typeface="標楷體" panose="03000509000000000000" pitchFamily="65" charset="-120"/>
                          <a:ea typeface="標楷體" panose="03000509000000000000" pitchFamily="65" charset="-120"/>
                        </a:rPr>
                        <a:t>1.2.3</a:t>
                      </a:r>
                      <a:r>
                        <a:rPr lang="zh-TW" sz="1600" kern="100" dirty="0">
                          <a:effectLst/>
                          <a:latin typeface="標楷體" panose="03000509000000000000" pitchFamily="65" charset="-120"/>
                          <a:ea typeface="標楷體" panose="03000509000000000000" pitchFamily="65" charset="-120"/>
                        </a:rPr>
                        <a:t>點要同時符合。</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r>
              <a:tr h="665859">
                <a:tc vMerge="1">
                  <a:txBody>
                    <a:bodyPr/>
                    <a:lstStyle/>
                    <a:p>
                      <a:endParaRPr lang="zh-TW" altLang="en-US"/>
                    </a:p>
                  </a:txBody>
                  <a:tcPr/>
                </a:tc>
                <a:tc>
                  <a:txBody>
                    <a:bodyPr/>
                    <a:lstStyle/>
                    <a:p>
                      <a:pPr marL="182563" indent="-182563">
                        <a:spcAft>
                          <a:spcPts val="0"/>
                        </a:spcAft>
                      </a:pPr>
                      <a:r>
                        <a:rPr lang="en-US" sz="1600" kern="100" dirty="0">
                          <a:effectLst/>
                          <a:latin typeface="標楷體" panose="03000509000000000000" pitchFamily="65" charset="-120"/>
                          <a:ea typeface="標楷體" panose="03000509000000000000" pitchFamily="65" charset="-120"/>
                        </a:rPr>
                        <a:t>1.</a:t>
                      </a:r>
                      <a:r>
                        <a:rPr lang="zh-TW" sz="1600" kern="100" dirty="0">
                          <a:effectLst/>
                          <a:latin typeface="標楷體" panose="03000509000000000000" pitchFamily="65" charset="-120"/>
                          <a:ea typeface="標楷體" panose="03000509000000000000" pitchFamily="65" charset="-120"/>
                        </a:rPr>
                        <a:t>個人與屬「中華民國稅務行業標準分類」營造業或不動產業之營利事業間，或個人與合建之營利事業間，係「營利事業所得稅不合常規移轉訂價查核準則」第四條第一項第二款所稱關係人。</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c rowSpan="3">
                  <a:txBody>
                    <a:bodyPr/>
                    <a:lstStyle/>
                    <a:p>
                      <a:pPr marL="185738" lvl="0" indent="-185738">
                        <a:spcAft>
                          <a:spcPts val="0"/>
                        </a:spcAft>
                        <a:buFont typeface="Wingdings"/>
                        <a:buChar char=""/>
                      </a:pPr>
                      <a:r>
                        <a:rPr lang="zh-TW" sz="1600" kern="100" dirty="0">
                          <a:effectLst/>
                          <a:latin typeface="標楷體" panose="03000509000000000000" pitchFamily="65" charset="-120"/>
                          <a:ea typeface="標楷體" panose="03000509000000000000" pitchFamily="65" charset="-120"/>
                        </a:rPr>
                        <a:t>只要有一點不符合，合建地主就</a:t>
                      </a:r>
                      <a:r>
                        <a:rPr lang="zh-TW" sz="1600" kern="100" dirty="0">
                          <a:solidFill>
                            <a:schemeClr val="tx1"/>
                          </a:solidFill>
                          <a:effectLst/>
                          <a:latin typeface="標楷體" panose="03000509000000000000" pitchFamily="65" charset="-120"/>
                          <a:ea typeface="標楷體" panose="03000509000000000000" pitchFamily="65" charset="-120"/>
                          <a:cs typeface="+mn-cs"/>
                        </a:rPr>
                        <a:t>不會</a:t>
                      </a:r>
                      <a:r>
                        <a:rPr lang="zh-TW" sz="1600" kern="100" dirty="0">
                          <a:effectLst/>
                          <a:latin typeface="標楷體" panose="03000509000000000000" pitchFamily="65" charset="-120"/>
                          <a:ea typeface="標楷體" panose="03000509000000000000" pitchFamily="65" charset="-120"/>
                        </a:rPr>
                        <a:t>被認定為「營利事業」。</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r>
              <a:tr h="166465">
                <a:tc vMerge="1">
                  <a:txBody>
                    <a:bodyPr/>
                    <a:lstStyle/>
                    <a:p>
                      <a:endParaRPr lang="zh-TW" altLang="en-US"/>
                    </a:p>
                  </a:txBody>
                  <a:tcPr/>
                </a:tc>
                <a:tc>
                  <a:txBody>
                    <a:bodyPr/>
                    <a:lstStyle/>
                    <a:p>
                      <a:pPr>
                        <a:spcAft>
                          <a:spcPts val="0"/>
                        </a:spcAft>
                      </a:pPr>
                      <a:r>
                        <a:rPr lang="en-US" sz="1600" kern="100">
                          <a:effectLst/>
                          <a:latin typeface="標楷體" panose="03000509000000000000" pitchFamily="65" charset="-120"/>
                          <a:ea typeface="標楷體" panose="03000509000000000000" pitchFamily="65" charset="-120"/>
                        </a:rPr>
                        <a:t>2.</a:t>
                      </a:r>
                      <a:r>
                        <a:rPr lang="zh-TW" sz="1600" kern="100">
                          <a:effectLst/>
                          <a:latin typeface="標楷體" panose="03000509000000000000" pitchFamily="65" charset="-120"/>
                          <a:ea typeface="標楷體" panose="03000509000000000000" pitchFamily="65" charset="-120"/>
                        </a:rPr>
                        <a:t>個人五年內參與之興建房屋案件達二案以上。</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c vMerge="1">
                  <a:txBody>
                    <a:bodyPr/>
                    <a:lstStyle/>
                    <a:p>
                      <a:endParaRPr lang="zh-TW" altLang="en-US"/>
                    </a:p>
                  </a:txBody>
                  <a:tcPr/>
                </a:tc>
              </a:tr>
              <a:tr h="332929">
                <a:tc vMerge="1">
                  <a:txBody>
                    <a:bodyPr/>
                    <a:lstStyle/>
                    <a:p>
                      <a:endParaRPr lang="zh-TW" altLang="en-US"/>
                    </a:p>
                  </a:txBody>
                  <a:tcPr/>
                </a:tc>
                <a:tc>
                  <a:txBody>
                    <a:bodyPr/>
                    <a:lstStyle/>
                    <a:p>
                      <a:pPr marL="182563" indent="-182563">
                        <a:spcAft>
                          <a:spcPts val="0"/>
                        </a:spcAft>
                      </a:pPr>
                      <a:r>
                        <a:rPr lang="en-US" sz="1600" kern="100" dirty="0">
                          <a:effectLst/>
                          <a:latin typeface="標楷體" panose="03000509000000000000" pitchFamily="65" charset="-120"/>
                          <a:ea typeface="標楷體" panose="03000509000000000000" pitchFamily="65" charset="-120"/>
                        </a:rPr>
                        <a:t>3.</a:t>
                      </a:r>
                      <a:r>
                        <a:rPr lang="zh-TW" sz="1600" kern="100" dirty="0">
                          <a:effectLst/>
                          <a:latin typeface="標楷體" panose="03000509000000000000" pitchFamily="65" charset="-120"/>
                          <a:ea typeface="標楷體" panose="03000509000000000000" pitchFamily="65" charset="-120"/>
                        </a:rPr>
                        <a:t>個人以</a:t>
                      </a:r>
                      <a:r>
                        <a:rPr lang="zh-TW" sz="1600" u="sng" kern="100" dirty="0">
                          <a:effectLst/>
                          <a:latin typeface="標楷體" panose="03000509000000000000" pitchFamily="65" charset="-120"/>
                          <a:ea typeface="標楷體" panose="03000509000000000000" pitchFamily="65" charset="-120"/>
                        </a:rPr>
                        <a:t>〈持有期間〉</a:t>
                      </a:r>
                      <a:r>
                        <a:rPr lang="zh-TW" sz="1600" kern="100" dirty="0">
                          <a:effectLst/>
                          <a:latin typeface="標楷體" panose="03000509000000000000" pitchFamily="65" charset="-120"/>
                          <a:ea typeface="標楷體" panose="03000509000000000000" pitchFamily="65" charset="-120"/>
                        </a:rPr>
                        <a:t>在二年內之土地，與營利事業合建。但以繼承取得者，不在此限。</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c vMerge="1">
                  <a:txBody>
                    <a:bodyPr/>
                    <a:lstStyle/>
                    <a:p>
                      <a:endParaRPr lang="zh-TW" altLang="en-US"/>
                    </a:p>
                  </a:txBody>
                  <a:tcPr/>
                </a:tc>
              </a:tr>
              <a:tr h="665859">
                <a:tc>
                  <a:txBody>
                    <a:bodyPr/>
                    <a:lstStyle/>
                    <a:p>
                      <a:pPr algn="ctr">
                        <a:spcAft>
                          <a:spcPts val="0"/>
                        </a:spcAft>
                      </a:pPr>
                      <a:r>
                        <a:rPr lang="en-US" sz="1600" kern="100">
                          <a:effectLst/>
                          <a:latin typeface="標楷體" panose="03000509000000000000" pitchFamily="65" charset="-120"/>
                          <a:ea typeface="標楷體" panose="03000509000000000000" pitchFamily="65" charset="-120"/>
                        </a:rPr>
                        <a:t>(</a:t>
                      </a:r>
                      <a:r>
                        <a:rPr lang="zh-TW" sz="1600" kern="100">
                          <a:effectLst/>
                          <a:latin typeface="標楷體" panose="03000509000000000000" pitchFamily="65" charset="-120"/>
                          <a:ea typeface="標楷體" panose="03000509000000000000" pitchFamily="65" charset="-120"/>
                        </a:rPr>
                        <a:t>二</a:t>
                      </a:r>
                      <a:r>
                        <a:rPr lang="en-US" sz="1600" kern="100">
                          <a:effectLst/>
                          <a:latin typeface="標楷體" panose="03000509000000000000" pitchFamily="65" charset="-120"/>
                          <a:ea typeface="標楷體" panose="03000509000000000000" pitchFamily="65" charset="-120"/>
                        </a:rPr>
                        <a:t>)</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nchor="ctr"/>
                </a:tc>
                <a:tc>
                  <a:txBody>
                    <a:bodyPr/>
                    <a:lstStyle/>
                    <a:p>
                      <a:pPr>
                        <a:spcAft>
                          <a:spcPts val="0"/>
                        </a:spcAft>
                      </a:pPr>
                      <a:r>
                        <a:rPr lang="zh-TW" sz="1600" kern="100">
                          <a:effectLst/>
                          <a:latin typeface="標楷體" panose="03000509000000000000" pitchFamily="65" charset="-120"/>
                          <a:ea typeface="標楷體" panose="03000509000000000000" pitchFamily="65" charset="-120"/>
                        </a:rPr>
                        <a:t>個人以自有土地自地自建或與營利事業合建者：個人設有固定營業場所</a:t>
                      </a:r>
                      <a:r>
                        <a:rPr lang="en-US" sz="1600" kern="100">
                          <a:effectLst/>
                          <a:latin typeface="標楷體" panose="03000509000000000000" pitchFamily="65" charset="-120"/>
                          <a:ea typeface="標楷體" panose="03000509000000000000" pitchFamily="65" charset="-120"/>
                        </a:rPr>
                        <a:t>(</a:t>
                      </a:r>
                      <a:r>
                        <a:rPr lang="zh-TW" sz="1600" kern="100">
                          <a:effectLst/>
                          <a:latin typeface="標楷體" panose="03000509000000000000" pitchFamily="65" charset="-120"/>
                          <a:ea typeface="標楷體" panose="03000509000000000000" pitchFamily="65" charset="-120"/>
                        </a:rPr>
                        <a:t>包含設置網站或加入拍賣網站等</a:t>
                      </a:r>
                      <a:r>
                        <a:rPr lang="en-US" sz="1600" kern="100">
                          <a:effectLst/>
                          <a:latin typeface="標楷體" panose="03000509000000000000" pitchFamily="65" charset="-120"/>
                          <a:ea typeface="標楷體" panose="03000509000000000000" pitchFamily="65" charset="-120"/>
                        </a:rPr>
                        <a:t>)</a:t>
                      </a:r>
                      <a:r>
                        <a:rPr lang="zh-TW" sz="1600" kern="100">
                          <a:effectLst/>
                          <a:latin typeface="標楷體" panose="03000509000000000000" pitchFamily="65" charset="-120"/>
                          <a:ea typeface="標楷體" panose="03000509000000000000" pitchFamily="65" charset="-120"/>
                        </a:rPr>
                        <a:t>、具備營業牌號</a:t>
                      </a:r>
                      <a:r>
                        <a:rPr lang="en-US" sz="1600" kern="100">
                          <a:effectLst/>
                          <a:latin typeface="標楷體" panose="03000509000000000000" pitchFamily="65" charset="-120"/>
                          <a:ea typeface="標楷體" panose="03000509000000000000" pitchFamily="65" charset="-120"/>
                        </a:rPr>
                        <a:t>(</a:t>
                      </a:r>
                      <a:r>
                        <a:rPr lang="zh-TW" sz="1600" kern="100">
                          <a:effectLst/>
                          <a:latin typeface="標楷體" panose="03000509000000000000" pitchFamily="65" charset="-120"/>
                          <a:ea typeface="標楷體" panose="03000509000000000000" pitchFamily="65" charset="-120"/>
                        </a:rPr>
                        <a:t>不論是否已依法辦理登記</a:t>
                      </a:r>
                      <a:r>
                        <a:rPr lang="en-US" sz="1600" kern="100">
                          <a:effectLst/>
                          <a:latin typeface="標楷體" panose="03000509000000000000" pitchFamily="65" charset="-120"/>
                          <a:ea typeface="標楷體" panose="03000509000000000000" pitchFamily="65" charset="-120"/>
                        </a:rPr>
                        <a:t>)</a:t>
                      </a:r>
                      <a:r>
                        <a:rPr lang="zh-TW" sz="1600" kern="100">
                          <a:effectLst/>
                          <a:latin typeface="標楷體" panose="03000509000000000000" pitchFamily="65" charset="-120"/>
                          <a:ea typeface="標楷體" panose="03000509000000000000" pitchFamily="65" charset="-120"/>
                        </a:rPr>
                        <a:t>或僱用員工協助處理土地銷售者；認屬為營利事業。</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c>
                  <a:txBody>
                    <a:bodyPr/>
                    <a:lstStyle/>
                    <a:p>
                      <a:pPr marL="185738" lvl="0" indent="-185738">
                        <a:spcAft>
                          <a:spcPts val="0"/>
                        </a:spcAft>
                        <a:buFont typeface="Wingdings"/>
                        <a:buChar char=""/>
                      </a:pPr>
                      <a:r>
                        <a:rPr lang="zh-TW" sz="1600" kern="100" dirty="0">
                          <a:effectLst/>
                          <a:latin typeface="標楷體" panose="03000509000000000000" pitchFamily="65" charset="-120"/>
                          <a:ea typeface="標楷體" panose="03000509000000000000" pitchFamily="65" charset="-120"/>
                        </a:rPr>
                        <a:t>合建地主只要沒有左列情事，就不會被認定為「營利事業」。</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r>
              <a:tr h="499394">
                <a:tc>
                  <a:txBody>
                    <a:bodyPr/>
                    <a:lstStyle/>
                    <a:p>
                      <a:pPr algn="ctr">
                        <a:spcAft>
                          <a:spcPts val="0"/>
                        </a:spcAft>
                      </a:pPr>
                      <a:r>
                        <a:rPr lang="en-US" sz="1600" kern="100">
                          <a:effectLst/>
                          <a:latin typeface="標楷體" panose="03000509000000000000" pitchFamily="65" charset="-120"/>
                          <a:ea typeface="標楷體" panose="03000509000000000000" pitchFamily="65" charset="-120"/>
                        </a:rPr>
                        <a:t>(</a:t>
                      </a:r>
                      <a:r>
                        <a:rPr lang="zh-TW" sz="1600" kern="100">
                          <a:effectLst/>
                          <a:latin typeface="標楷體" panose="03000509000000000000" pitchFamily="65" charset="-120"/>
                          <a:ea typeface="標楷體" panose="03000509000000000000" pitchFamily="65" charset="-120"/>
                        </a:rPr>
                        <a:t>三</a:t>
                      </a:r>
                      <a:r>
                        <a:rPr lang="en-US" sz="1600" kern="100">
                          <a:effectLst/>
                          <a:latin typeface="標楷體" panose="03000509000000000000" pitchFamily="65" charset="-120"/>
                          <a:ea typeface="標楷體" panose="03000509000000000000" pitchFamily="65" charset="-120"/>
                        </a:rPr>
                        <a:t>)</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nchor="ctr"/>
                </a:tc>
                <a:tc>
                  <a:txBody>
                    <a:bodyPr/>
                    <a:lstStyle/>
                    <a:p>
                      <a:pPr>
                        <a:spcAft>
                          <a:spcPts val="0"/>
                        </a:spcAft>
                      </a:pPr>
                      <a:r>
                        <a:rPr lang="zh-TW" sz="1600" kern="100" dirty="0">
                          <a:effectLst/>
                          <a:latin typeface="標楷體" panose="03000509000000000000" pitchFamily="65" charset="-120"/>
                          <a:ea typeface="標楷體" panose="03000509000000000000" pitchFamily="65" charset="-120"/>
                        </a:rPr>
                        <a:t>個人以自有土地自地自建，或與營利事業合建分屋類型，符合依加值型及非加值型營業稅法相關規定應辦理營業登記者，亦認屬營利事業。</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c>
                  <a:txBody>
                    <a:bodyPr/>
                    <a:lstStyle/>
                    <a:p>
                      <a:pPr marL="185738" lvl="0" indent="-185738">
                        <a:spcAft>
                          <a:spcPts val="0"/>
                        </a:spcAft>
                        <a:buFont typeface="Wingdings"/>
                        <a:buChar char=""/>
                      </a:pPr>
                      <a:r>
                        <a:rPr lang="zh-TW" sz="1600" kern="100" dirty="0">
                          <a:effectLst/>
                          <a:latin typeface="標楷體" panose="03000509000000000000" pitchFamily="65" charset="-120"/>
                          <a:ea typeface="標楷體" panose="03000509000000000000" pitchFamily="65" charset="-120"/>
                        </a:rPr>
                        <a:t>左列情事，原本個人地主就要辦理營業登記</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被認屬營利事業</a:t>
                      </a:r>
                      <a:r>
                        <a:rPr lang="en-US" sz="1600" kern="100" dirty="0">
                          <a:effectLst/>
                          <a:latin typeface="標楷體" panose="03000509000000000000" pitchFamily="65" charset="-120"/>
                          <a:ea typeface="標楷體" panose="03000509000000000000" pitchFamily="65" charset="-120"/>
                        </a:rPr>
                        <a:t>)</a:t>
                      </a:r>
                      <a:r>
                        <a:rPr lang="zh-TW" sz="1600" kern="100" dirty="0">
                          <a:effectLst/>
                          <a:latin typeface="標楷體" panose="03000509000000000000" pitchFamily="65" charset="-120"/>
                          <a:ea typeface="標楷體" panose="03000509000000000000" pitchFamily="65" charset="-120"/>
                        </a:rPr>
                        <a:t>。</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2424" marR="62424" marT="0" marB="0"/>
                </a:tc>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4095201151"/>
              </p:ext>
            </p:extLst>
          </p:nvPr>
        </p:nvGraphicFramePr>
        <p:xfrm>
          <a:off x="467544" y="4788397"/>
          <a:ext cx="8064896" cy="1706880"/>
        </p:xfrm>
        <a:graphic>
          <a:graphicData uri="http://schemas.openxmlformats.org/drawingml/2006/table">
            <a:tbl>
              <a:tblPr firstRow="1" firstCol="1" bandRow="1">
                <a:tableStyleId>{5C22544A-7EE6-4342-B048-85BDC9FD1C3A}</a:tableStyleId>
              </a:tblPr>
              <a:tblGrid>
                <a:gridCol w="797837"/>
                <a:gridCol w="1866459"/>
                <a:gridCol w="5400600"/>
              </a:tblGrid>
              <a:tr h="0">
                <a:tc>
                  <a:txBody>
                    <a:bodyPr/>
                    <a:lstStyle/>
                    <a:p>
                      <a:pPr algn="ctr">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項次</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名詞</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說明</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r>
              <a:tr h="0">
                <a:tc>
                  <a:txBody>
                    <a:bodyPr/>
                    <a:lstStyle/>
                    <a:p>
                      <a:pPr algn="ctr">
                        <a:spcAft>
                          <a:spcPts val="0"/>
                        </a:spcAft>
                      </a:pPr>
                      <a:r>
                        <a:rPr lang="en-US" sz="1600" b="0" kern="100">
                          <a:solidFill>
                            <a:schemeClr val="tx1"/>
                          </a:solidFill>
                          <a:effectLst/>
                          <a:latin typeface="標楷體" panose="03000509000000000000" pitchFamily="65" charset="-120"/>
                          <a:ea typeface="標楷體" panose="03000509000000000000" pitchFamily="65" charset="-120"/>
                        </a:rPr>
                        <a:t>1</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何謂</a:t>
                      </a:r>
                      <a:r>
                        <a:rPr lang="zh-TW" sz="1600" b="0" u="sng" kern="100" dirty="0">
                          <a:solidFill>
                            <a:schemeClr val="tx1"/>
                          </a:solidFill>
                          <a:effectLst/>
                          <a:latin typeface="標楷體" panose="03000509000000000000" pitchFamily="65" charset="-120"/>
                          <a:ea typeface="標楷體" panose="03000509000000000000" pitchFamily="65" charset="-120"/>
                        </a:rPr>
                        <a:t>持有期間</a:t>
                      </a:r>
                      <a:r>
                        <a:rPr lang="zh-TW" sz="1600" b="0" kern="100" dirty="0">
                          <a:solidFill>
                            <a:schemeClr val="tx1"/>
                          </a:solidFill>
                          <a:effectLst/>
                          <a:latin typeface="標楷體" panose="03000509000000000000" pitchFamily="65" charset="-120"/>
                          <a:ea typeface="標楷體" panose="03000509000000000000" pitchFamily="65" charset="-120"/>
                        </a:rPr>
                        <a:t>？</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spcAft>
                          <a:spcPts val="0"/>
                        </a:spcAft>
                      </a:pPr>
                      <a:r>
                        <a:rPr lang="zh-TW" sz="1600" b="0" u="sng" kern="100" dirty="0">
                          <a:solidFill>
                            <a:schemeClr val="tx1"/>
                          </a:solidFill>
                          <a:effectLst/>
                          <a:latin typeface="標楷體" panose="03000509000000000000" pitchFamily="65" charset="-120"/>
                          <a:ea typeface="標楷體" panose="03000509000000000000" pitchFamily="65" charset="-120"/>
                        </a:rPr>
                        <a:t>申報作業要點第五點</a:t>
                      </a:r>
                      <a:r>
                        <a:rPr lang="zh-TW" sz="1600" b="0" kern="100" dirty="0">
                          <a:solidFill>
                            <a:schemeClr val="tx1"/>
                          </a:solidFill>
                          <a:effectLst/>
                          <a:latin typeface="標楷體" panose="03000509000000000000" pitchFamily="65" charset="-120"/>
                          <a:ea typeface="標楷體" panose="03000509000000000000" pitchFamily="65" charset="-120"/>
                        </a:rPr>
                        <a:t>：「房屋、土地</a:t>
                      </a:r>
                      <a:r>
                        <a:rPr lang="zh-TW" sz="1600" b="0" u="sng" kern="100" dirty="0">
                          <a:solidFill>
                            <a:schemeClr val="tx1"/>
                          </a:solidFill>
                          <a:effectLst/>
                          <a:latin typeface="標楷體" panose="03000509000000000000" pitchFamily="65" charset="-120"/>
                          <a:ea typeface="標楷體" panose="03000509000000000000" pitchFamily="65" charset="-120"/>
                        </a:rPr>
                        <a:t>持有期間</a:t>
                      </a:r>
                      <a:r>
                        <a:rPr lang="zh-TW" sz="1600" b="0" kern="100" dirty="0">
                          <a:solidFill>
                            <a:schemeClr val="tx1"/>
                          </a:solidFill>
                          <a:effectLst/>
                          <a:latin typeface="標楷體" panose="03000509000000000000" pitchFamily="65" charset="-120"/>
                          <a:ea typeface="標楷體" panose="03000509000000000000" pitchFamily="65" charset="-120"/>
                        </a:rPr>
                        <a:t>之計算，自房屋、土地</a:t>
                      </a:r>
                      <a:r>
                        <a:rPr lang="zh-TW" sz="1600" b="0" u="sng" kern="100" dirty="0">
                          <a:solidFill>
                            <a:schemeClr val="tx1"/>
                          </a:solidFill>
                          <a:effectLst/>
                          <a:latin typeface="標楷體" panose="03000509000000000000" pitchFamily="65" charset="-120"/>
                          <a:ea typeface="標楷體" panose="03000509000000000000" pitchFamily="65" charset="-120"/>
                        </a:rPr>
                        <a:t>取得之日</a:t>
                      </a:r>
                      <a:r>
                        <a:rPr lang="zh-TW" sz="1600" b="0" kern="100" dirty="0">
                          <a:solidFill>
                            <a:schemeClr val="tx1"/>
                          </a:solidFill>
                          <a:effectLst/>
                          <a:latin typeface="標楷體" panose="03000509000000000000" pitchFamily="65" charset="-120"/>
                          <a:ea typeface="標楷體" panose="03000509000000000000" pitchFamily="65" charset="-120"/>
                        </a:rPr>
                        <a:t>起算至</a:t>
                      </a:r>
                      <a:r>
                        <a:rPr lang="zh-TW" sz="1600" b="0" u="sng" kern="100" dirty="0">
                          <a:solidFill>
                            <a:schemeClr val="tx1"/>
                          </a:solidFill>
                          <a:effectLst/>
                          <a:latin typeface="標楷體" panose="03000509000000000000" pitchFamily="65" charset="-120"/>
                          <a:ea typeface="標楷體" panose="03000509000000000000" pitchFamily="65" charset="-120"/>
                        </a:rPr>
                        <a:t>交易之日止</a:t>
                      </a:r>
                      <a:r>
                        <a:rPr lang="zh-TW" sz="1600" b="0" kern="100" dirty="0">
                          <a:solidFill>
                            <a:schemeClr val="tx1"/>
                          </a:solidFill>
                          <a:effectLst/>
                          <a:latin typeface="標楷體" panose="03000509000000000000" pitchFamily="65" charset="-120"/>
                          <a:ea typeface="標楷體" panose="03000509000000000000" pitchFamily="65" charset="-120"/>
                        </a:rPr>
                        <a:t>。」</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r>
              <a:tr h="0">
                <a:tc>
                  <a:txBody>
                    <a:bodyPr/>
                    <a:lstStyle/>
                    <a:p>
                      <a:pPr algn="ctr">
                        <a:spcAft>
                          <a:spcPts val="0"/>
                        </a:spcAft>
                      </a:pPr>
                      <a:r>
                        <a:rPr lang="en-US" sz="1600" b="0" kern="100">
                          <a:solidFill>
                            <a:schemeClr val="tx1"/>
                          </a:solidFill>
                          <a:effectLst/>
                          <a:latin typeface="標楷體" panose="03000509000000000000" pitchFamily="65" charset="-120"/>
                          <a:ea typeface="標楷體" panose="03000509000000000000" pitchFamily="65" charset="-120"/>
                        </a:rPr>
                        <a:t>2</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何謂</a:t>
                      </a:r>
                      <a:r>
                        <a:rPr lang="zh-TW" sz="1600" b="0" u="sng" kern="100" dirty="0">
                          <a:solidFill>
                            <a:schemeClr val="tx1"/>
                          </a:solidFill>
                          <a:effectLst/>
                          <a:latin typeface="標楷體" panose="03000509000000000000" pitchFamily="65" charset="-120"/>
                          <a:ea typeface="標楷體" panose="03000509000000000000" pitchFamily="65" charset="-120"/>
                        </a:rPr>
                        <a:t>取得之日</a:t>
                      </a:r>
                      <a:r>
                        <a:rPr lang="en-US" sz="1600" b="0" u="sng" kern="100" dirty="0">
                          <a:solidFill>
                            <a:schemeClr val="tx1"/>
                          </a:solidFill>
                          <a:effectLst/>
                          <a:latin typeface="標楷體" panose="03000509000000000000" pitchFamily="65" charset="-120"/>
                          <a:ea typeface="標楷體" panose="03000509000000000000" pitchFamily="65" charset="-120"/>
                        </a:rPr>
                        <a:t>(</a:t>
                      </a:r>
                      <a:r>
                        <a:rPr lang="zh-TW" sz="1600" b="0" u="sng" kern="100" dirty="0">
                          <a:solidFill>
                            <a:schemeClr val="tx1"/>
                          </a:solidFill>
                          <a:effectLst/>
                          <a:latin typeface="標楷體" panose="03000509000000000000" pitchFamily="65" charset="-120"/>
                          <a:ea typeface="標楷體" panose="03000509000000000000" pitchFamily="65" charset="-120"/>
                        </a:rPr>
                        <a:t>取得日</a:t>
                      </a:r>
                      <a:r>
                        <a:rPr lang="en-US" sz="1600" b="0" u="sng" kern="100" dirty="0" smtClean="0">
                          <a:solidFill>
                            <a:schemeClr val="tx1"/>
                          </a:solidFill>
                          <a:effectLst/>
                          <a:latin typeface="標楷體" panose="03000509000000000000" pitchFamily="65" charset="-120"/>
                          <a:ea typeface="標楷體" panose="03000509000000000000" pitchFamily="65" charset="-120"/>
                        </a:rPr>
                        <a:t>)</a:t>
                      </a:r>
                      <a:r>
                        <a:rPr lang="zh-TW" sz="1600" b="0" kern="100" dirty="0" smtClean="0">
                          <a:solidFill>
                            <a:schemeClr val="tx1"/>
                          </a:solidFill>
                          <a:effectLst/>
                          <a:latin typeface="標楷體" panose="03000509000000000000" pitchFamily="65" charset="-120"/>
                          <a:ea typeface="標楷體" panose="03000509000000000000" pitchFamily="65" charset="-120"/>
                        </a:rPr>
                        <a:t>？</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spcAft>
                          <a:spcPts val="0"/>
                        </a:spcAft>
                      </a:pPr>
                      <a:r>
                        <a:rPr lang="zh-TW" sz="1600" b="0" u="sng" kern="100" dirty="0">
                          <a:solidFill>
                            <a:schemeClr val="tx1"/>
                          </a:solidFill>
                          <a:effectLst/>
                          <a:latin typeface="標楷體" panose="03000509000000000000" pitchFamily="65" charset="-120"/>
                          <a:ea typeface="標楷體" panose="03000509000000000000" pitchFamily="65" charset="-120"/>
                        </a:rPr>
                        <a:t>申報作業要點第四點</a:t>
                      </a:r>
                      <a:r>
                        <a:rPr lang="zh-TW" sz="1600" b="0" kern="100" dirty="0">
                          <a:solidFill>
                            <a:schemeClr val="tx1"/>
                          </a:solidFill>
                          <a:effectLst/>
                          <a:latin typeface="標楷體" panose="03000509000000000000" pitchFamily="65" charset="-120"/>
                          <a:ea typeface="標楷體" panose="03000509000000000000" pitchFamily="65" charset="-120"/>
                        </a:rPr>
                        <a:t>：「房屋、土地</a:t>
                      </a:r>
                      <a:r>
                        <a:rPr lang="zh-TW" sz="1600" b="0" u="sng" kern="100" dirty="0">
                          <a:solidFill>
                            <a:schemeClr val="tx1"/>
                          </a:solidFill>
                          <a:effectLst/>
                          <a:latin typeface="標楷體" panose="03000509000000000000" pitchFamily="65" charset="-120"/>
                          <a:ea typeface="標楷體" panose="03000509000000000000" pitchFamily="65" charset="-120"/>
                        </a:rPr>
                        <a:t>取得日</a:t>
                      </a:r>
                      <a:r>
                        <a:rPr lang="zh-TW" sz="1600" b="0" kern="100" dirty="0">
                          <a:solidFill>
                            <a:schemeClr val="tx1"/>
                          </a:solidFill>
                          <a:effectLst/>
                          <a:latin typeface="標楷體" panose="03000509000000000000" pitchFamily="65" charset="-120"/>
                          <a:ea typeface="標楷體" panose="03000509000000000000" pitchFamily="65" charset="-120"/>
                        </a:rPr>
                        <a:t>之認定，以所取得之房屋、土地完成所有權移轉登記日為準。」</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r>
              <a:tr h="0">
                <a:tc>
                  <a:txBody>
                    <a:bodyPr/>
                    <a:lstStyle/>
                    <a:p>
                      <a:pPr algn="ctr">
                        <a:spcAft>
                          <a:spcPts val="0"/>
                        </a:spcAft>
                      </a:pPr>
                      <a:r>
                        <a:rPr lang="en-US" sz="1600" b="0" kern="100">
                          <a:solidFill>
                            <a:schemeClr val="tx1"/>
                          </a:solidFill>
                          <a:effectLst/>
                          <a:latin typeface="標楷體" panose="03000509000000000000" pitchFamily="65" charset="-120"/>
                          <a:ea typeface="標楷體" panose="03000509000000000000" pitchFamily="65" charset="-120"/>
                        </a:rPr>
                        <a:t>3</a:t>
                      </a:r>
                      <a:endParaRPr lang="zh-TW" sz="1600" b="0" kern="10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何謂</a:t>
                      </a:r>
                      <a:r>
                        <a:rPr lang="zh-TW" sz="1600" b="0" u="sng" kern="100" dirty="0">
                          <a:solidFill>
                            <a:schemeClr val="tx1"/>
                          </a:solidFill>
                          <a:effectLst/>
                          <a:latin typeface="標楷體" panose="03000509000000000000" pitchFamily="65" charset="-120"/>
                          <a:ea typeface="標楷體" panose="03000509000000000000" pitchFamily="65" charset="-120"/>
                        </a:rPr>
                        <a:t>交易之日</a:t>
                      </a:r>
                      <a:r>
                        <a:rPr lang="en-US" sz="1600" b="0" u="sng" kern="100" dirty="0">
                          <a:solidFill>
                            <a:schemeClr val="tx1"/>
                          </a:solidFill>
                          <a:effectLst/>
                          <a:latin typeface="標楷體" panose="03000509000000000000" pitchFamily="65" charset="-120"/>
                          <a:ea typeface="標楷體" panose="03000509000000000000" pitchFamily="65" charset="-120"/>
                        </a:rPr>
                        <a:t>(</a:t>
                      </a:r>
                      <a:r>
                        <a:rPr lang="zh-TW" sz="1600" b="0" u="sng" kern="100" dirty="0">
                          <a:solidFill>
                            <a:schemeClr val="tx1"/>
                          </a:solidFill>
                          <a:effectLst/>
                          <a:latin typeface="標楷體" panose="03000509000000000000" pitchFamily="65" charset="-120"/>
                          <a:ea typeface="標楷體" panose="03000509000000000000" pitchFamily="65" charset="-120"/>
                        </a:rPr>
                        <a:t>交易日</a:t>
                      </a:r>
                      <a:r>
                        <a:rPr lang="en-US" sz="1600" b="0" u="sng" kern="100" dirty="0" smtClean="0">
                          <a:solidFill>
                            <a:schemeClr val="tx1"/>
                          </a:solidFill>
                          <a:effectLst/>
                          <a:latin typeface="標楷體" panose="03000509000000000000" pitchFamily="65" charset="-120"/>
                          <a:ea typeface="標楷體" panose="03000509000000000000" pitchFamily="65" charset="-120"/>
                        </a:rPr>
                        <a:t>)</a:t>
                      </a:r>
                      <a:r>
                        <a:rPr lang="zh-TW" sz="1600" b="0" kern="100" dirty="0" smtClean="0">
                          <a:solidFill>
                            <a:schemeClr val="tx1"/>
                          </a:solidFill>
                          <a:effectLst/>
                          <a:latin typeface="標楷體" panose="03000509000000000000" pitchFamily="65" charset="-120"/>
                          <a:ea typeface="標楷體" panose="03000509000000000000" pitchFamily="65" charset="-120"/>
                        </a:rPr>
                        <a:t>？</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spcAft>
                          <a:spcPts val="0"/>
                        </a:spcAft>
                      </a:pPr>
                      <a:r>
                        <a:rPr lang="zh-TW" sz="1600" b="0" u="sng" kern="100" dirty="0">
                          <a:solidFill>
                            <a:schemeClr val="tx1"/>
                          </a:solidFill>
                          <a:effectLst/>
                          <a:latin typeface="標楷體" panose="03000509000000000000" pitchFamily="65" charset="-120"/>
                          <a:ea typeface="標楷體" panose="03000509000000000000" pitchFamily="65" charset="-120"/>
                        </a:rPr>
                        <a:t>申報作業要點第三點</a:t>
                      </a:r>
                      <a:r>
                        <a:rPr lang="zh-TW" sz="1600" b="0" kern="100" dirty="0">
                          <a:solidFill>
                            <a:schemeClr val="tx1"/>
                          </a:solidFill>
                          <a:effectLst/>
                          <a:latin typeface="標楷體" panose="03000509000000000000" pitchFamily="65" charset="-120"/>
                          <a:ea typeface="標楷體" panose="03000509000000000000" pitchFamily="65" charset="-120"/>
                        </a:rPr>
                        <a:t>：「房屋、土地</a:t>
                      </a:r>
                      <a:r>
                        <a:rPr lang="zh-TW" sz="1600" b="0" u="sng" kern="100" dirty="0">
                          <a:solidFill>
                            <a:schemeClr val="tx1"/>
                          </a:solidFill>
                          <a:effectLst/>
                          <a:latin typeface="標楷體" panose="03000509000000000000" pitchFamily="65" charset="-120"/>
                          <a:ea typeface="標楷體" panose="03000509000000000000" pitchFamily="65" charset="-120"/>
                        </a:rPr>
                        <a:t>交易日</a:t>
                      </a:r>
                      <a:r>
                        <a:rPr lang="zh-TW" sz="1600" b="0" kern="100" dirty="0">
                          <a:solidFill>
                            <a:schemeClr val="tx1"/>
                          </a:solidFill>
                          <a:effectLst/>
                          <a:latin typeface="標楷體" panose="03000509000000000000" pitchFamily="65" charset="-120"/>
                          <a:ea typeface="標楷體" panose="03000509000000000000" pitchFamily="65" charset="-120"/>
                        </a:rPr>
                        <a:t>之認定，以所出售或交換之房屋、土地完成所有權移轉登記日為準。」</a:t>
                      </a:r>
                      <a:endParaRPr lang="zh-TW" sz="1600" b="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r>
            </a:tbl>
          </a:graphicData>
        </a:graphic>
      </p:graphicFrame>
      <p:sp>
        <p:nvSpPr>
          <p:cNvPr id="7" name="AutoShape 1"/>
          <p:cNvSpPr>
            <a:spLocks noChangeShapeType="1"/>
          </p:cNvSpPr>
          <p:nvPr/>
        </p:nvSpPr>
        <p:spPr bwMode="auto">
          <a:xfrm flipH="1">
            <a:off x="2554979" y="2420889"/>
            <a:ext cx="107615" cy="2592288"/>
          </a:xfrm>
          <a:prstGeom prst="straightConnector1">
            <a:avLst/>
          </a:prstGeom>
          <a:noFill/>
          <a:ln w="9525">
            <a:solidFill>
              <a:srgbClr val="000000"/>
            </a:solidFill>
            <a:round/>
            <a:headEnd type="oval"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a:p>
        </p:txBody>
      </p:sp>
      <p:sp>
        <p:nvSpPr>
          <p:cNvPr id="8" name="Rectangle 3"/>
          <p:cNvSpPr>
            <a:spLocks noChangeArrowheads="1"/>
          </p:cNvSpPr>
          <p:nvPr/>
        </p:nvSpPr>
        <p:spPr bwMode="auto">
          <a:xfrm>
            <a:off x="467544" y="4396343"/>
            <a:ext cx="15696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&lt;</a:t>
            </a:r>
            <a:r>
              <a:rPr kumimoji="1" lang="zh-TW" altLang="en-US"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名詞解釋：</a:t>
            </a:r>
            <a:r>
              <a:rPr kumimoji="1" lang="en-US" altLang="zh-TW"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&gt;</a:t>
            </a:r>
            <a:endParaRPr kumimoji="1" lang="en-US" altLang="zh-TW"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10" name="投影片編號版面配置區 9"/>
          <p:cNvSpPr>
            <a:spLocks noGrp="1"/>
          </p:cNvSpPr>
          <p:nvPr>
            <p:ph type="sldNum" sz="quarter" idx="12"/>
          </p:nvPr>
        </p:nvSpPr>
        <p:spPr/>
        <p:txBody>
          <a:bodyPr/>
          <a:lstStyle/>
          <a:p>
            <a:fld id="{29056310-2E93-4FFF-A86A-018B2BB499B7}" type="slidenum">
              <a:rPr lang="zh-TW" altLang="en-US" smtClean="0"/>
              <a:t>4</a:t>
            </a:fld>
            <a:endParaRPr lang="zh-TW" altLang="en-US" dirty="0"/>
          </a:p>
        </p:txBody>
      </p:sp>
    </p:spTree>
    <p:extLst>
      <p:ext uri="{BB962C8B-B14F-4D97-AF65-F5344CB8AC3E}">
        <p14:creationId xmlns:p14="http://schemas.microsoft.com/office/powerpoint/2010/main" val="762756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95536" y="1124744"/>
            <a:ext cx="8229600" cy="504056"/>
          </a:xfrm>
        </p:spPr>
        <p:txBody>
          <a:bodyPr>
            <a:normAutofit/>
          </a:bodyPr>
          <a:lstStyle/>
          <a:p>
            <a:pPr marL="0" indent="0">
              <a:buNone/>
            </a:pPr>
            <a:r>
              <a:rPr lang="zh-TW" altLang="zh-TW" sz="2400" b="1" dirty="0">
                <a:latin typeface="標楷體" panose="03000509000000000000" pitchFamily="65" charset="-120"/>
                <a:ea typeface="標楷體" panose="03000509000000000000" pitchFamily="65" charset="-120"/>
              </a:rPr>
              <a:t>一、</a:t>
            </a:r>
            <a:r>
              <a:rPr lang="zh-TW" altLang="zh-TW" sz="2400" b="1" u="sng" dirty="0">
                <a:latin typeface="標楷體" panose="03000509000000000000" pitchFamily="65" charset="-120"/>
                <a:ea typeface="標楷體" panose="03000509000000000000" pitchFamily="65" charset="-120"/>
              </a:rPr>
              <a:t>稅負分析：</a:t>
            </a:r>
            <a:endParaRPr lang="zh-TW" altLang="en-US" sz="2400" dirty="0">
              <a:latin typeface="標楷體" panose="03000509000000000000" pitchFamily="65" charset="-120"/>
              <a:ea typeface="標楷體" panose="03000509000000000000" pitchFamily="65" charset="-120"/>
            </a:endParaRPr>
          </a:p>
        </p:txBody>
      </p:sp>
      <p:sp>
        <p:nvSpPr>
          <p:cNvPr id="6" name="投影片編號版面配置區 5"/>
          <p:cNvSpPr>
            <a:spLocks noGrp="1"/>
          </p:cNvSpPr>
          <p:nvPr>
            <p:ph type="sldNum" sz="quarter" idx="12"/>
          </p:nvPr>
        </p:nvSpPr>
        <p:spPr/>
        <p:txBody>
          <a:bodyPr/>
          <a:lstStyle/>
          <a:p>
            <a:fld id="{29056310-2E93-4FFF-A86A-018B2BB499B7}" type="slidenum">
              <a:rPr lang="zh-TW" altLang="en-US" smtClean="0"/>
              <a:t>5</a:t>
            </a:fld>
            <a:endParaRPr lang="zh-TW" altLang="en-US" dirty="0"/>
          </a:p>
        </p:txBody>
      </p:sp>
      <p:sp>
        <p:nvSpPr>
          <p:cNvPr id="2" name="標題 1"/>
          <p:cNvSpPr>
            <a:spLocks noGrp="1"/>
          </p:cNvSpPr>
          <p:nvPr>
            <p:ph type="title"/>
          </p:nvPr>
        </p:nvSpPr>
        <p:spPr>
          <a:xfrm>
            <a:off x="457200" y="274638"/>
            <a:ext cx="6851104" cy="778098"/>
          </a:xfrm>
        </p:spPr>
        <p:style>
          <a:lnRef idx="2">
            <a:schemeClr val="dk1"/>
          </a:lnRef>
          <a:fillRef idx="1">
            <a:schemeClr val="lt1"/>
          </a:fillRef>
          <a:effectRef idx="0">
            <a:schemeClr val="dk1"/>
          </a:effectRef>
          <a:fontRef idx="minor">
            <a:schemeClr val="dk1"/>
          </a:fontRef>
        </p:style>
        <p:txBody>
          <a:bodyPr>
            <a:normAutofit fontScale="90000"/>
          </a:bodyPr>
          <a:lstStyle/>
          <a:p>
            <a:r>
              <a:rPr lang="zh-TW" altLang="zh-TW" sz="3600" b="1" dirty="0">
                <a:latin typeface="標楷體" panose="03000509000000000000" pitchFamily="65" charset="-120"/>
                <a:ea typeface="標楷體" panose="03000509000000000000" pitchFamily="65" charset="-120"/>
              </a:rPr>
              <a:t>參、合建分售與自地自建稅負分析</a:t>
            </a:r>
            <a:endParaRPr lang="zh-TW" altLang="en-US" sz="3600" dirty="0">
              <a:latin typeface="標楷體" panose="03000509000000000000" pitchFamily="65" charset="-120"/>
              <a:ea typeface="標楷體" panose="03000509000000000000"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1238207158"/>
              </p:ext>
            </p:extLst>
          </p:nvPr>
        </p:nvGraphicFramePr>
        <p:xfrm>
          <a:off x="539552" y="1844824"/>
          <a:ext cx="8208912" cy="4392488"/>
        </p:xfrm>
        <a:graphic>
          <a:graphicData uri="http://schemas.openxmlformats.org/drawingml/2006/table">
            <a:tbl>
              <a:tblPr firstRow="1" firstCol="1" bandRow="1">
                <a:tableStyleId>{5C22544A-7EE6-4342-B048-85BDC9FD1C3A}</a:tableStyleId>
              </a:tblPr>
              <a:tblGrid>
                <a:gridCol w="557269"/>
                <a:gridCol w="2503388"/>
                <a:gridCol w="2483959"/>
                <a:gridCol w="720080"/>
                <a:gridCol w="1224136"/>
                <a:gridCol w="720080"/>
              </a:tblGrid>
              <a:tr h="675767">
                <a:tc row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項次</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rowSpan="2">
                  <a:txBody>
                    <a:bodyPr/>
                    <a:lstStyle/>
                    <a:p>
                      <a:pPr algn="ctr">
                        <a:lnSpc>
                          <a:spcPct val="100000"/>
                        </a:lnSpc>
                        <a:spcAft>
                          <a:spcPts val="0"/>
                        </a:spcAft>
                      </a:pPr>
                      <a:r>
                        <a:rPr lang="zh-TW" sz="2000" kern="100">
                          <a:effectLst/>
                          <a:latin typeface="標楷體" panose="03000509000000000000" pitchFamily="65" charset="-120"/>
                          <a:ea typeface="標楷體" panose="03000509000000000000" pitchFamily="65" charset="-120"/>
                        </a:rPr>
                        <a:t>公司課稅內容</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rowSpan="2">
                  <a:txBody>
                    <a:bodyPr/>
                    <a:lstStyle/>
                    <a:p>
                      <a:pPr algn="ctr">
                        <a:lnSpc>
                          <a:spcPct val="100000"/>
                        </a:lnSpc>
                        <a:spcAft>
                          <a:spcPts val="0"/>
                        </a:spcAft>
                      </a:pPr>
                      <a:r>
                        <a:rPr lang="zh-TW" sz="2000" kern="100">
                          <a:effectLst/>
                          <a:latin typeface="標楷體" panose="03000509000000000000" pitchFamily="65" charset="-120"/>
                          <a:ea typeface="標楷體" panose="03000509000000000000" pitchFamily="65" charset="-120"/>
                        </a:rPr>
                        <a:t>合建地主課稅內容</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grid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打</a:t>
                      </a:r>
                      <a:r>
                        <a:rPr lang="en-US" sz="2000" kern="100" dirty="0">
                          <a:effectLst/>
                          <a:latin typeface="標楷體" panose="03000509000000000000" pitchFamily="65" charset="-120"/>
                          <a:ea typeface="標楷體" panose="03000509000000000000" pitchFamily="65" charset="-120"/>
                        </a:rPr>
                        <a:t>V</a:t>
                      </a:r>
                      <a:r>
                        <a:rPr lang="zh-TW" sz="2000" kern="100" dirty="0">
                          <a:effectLst/>
                          <a:latin typeface="標楷體" panose="03000509000000000000" pitchFamily="65" charset="-120"/>
                          <a:ea typeface="標楷體" panose="03000509000000000000" pitchFamily="65" charset="-120"/>
                        </a:rPr>
                        <a:t>者要繳</a:t>
                      </a:r>
                    </a:p>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新制所得稅</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hMerge="1">
                  <a:txBody>
                    <a:bodyPr/>
                    <a:lstStyle/>
                    <a:p>
                      <a:endParaRPr lang="zh-TW" altLang="en-US"/>
                    </a:p>
                  </a:txBody>
                  <a:tcPr/>
                </a:tc>
                <a:tc rowSpan="2">
                  <a:txBody>
                    <a:bodyPr/>
                    <a:lstStyle/>
                    <a:p>
                      <a:pPr algn="ctr">
                        <a:lnSpc>
                          <a:spcPct val="100000"/>
                        </a:lnSpc>
                        <a:spcAft>
                          <a:spcPts val="0"/>
                        </a:spcAft>
                      </a:pPr>
                      <a:r>
                        <a:rPr lang="zh-TW" sz="2000" kern="100">
                          <a:effectLst/>
                          <a:latin typeface="標楷體" panose="03000509000000000000" pitchFamily="65" charset="-120"/>
                          <a:ea typeface="標楷體" panose="03000509000000000000" pitchFamily="65" charset="-120"/>
                        </a:rPr>
                        <a:t>備註說明</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67576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nSpc>
                          <a:spcPct val="100000"/>
                        </a:lnSpc>
                        <a:spcAft>
                          <a:spcPts val="0"/>
                        </a:spcAft>
                      </a:pPr>
                      <a:r>
                        <a:rPr lang="zh-TW" sz="2000" kern="100" dirty="0">
                          <a:solidFill>
                            <a:schemeClr val="bg1"/>
                          </a:solidFill>
                          <a:effectLst/>
                          <a:latin typeface="標楷體" panose="03000509000000000000" pitchFamily="65" charset="-120"/>
                          <a:ea typeface="標楷體" panose="03000509000000000000" pitchFamily="65" charset="-120"/>
                        </a:rPr>
                        <a:t>自</a:t>
                      </a:r>
                      <a:r>
                        <a:rPr lang="zh-TW" sz="2000" kern="100" dirty="0" smtClean="0">
                          <a:solidFill>
                            <a:schemeClr val="bg1"/>
                          </a:solidFill>
                          <a:effectLst/>
                          <a:latin typeface="標楷體" panose="03000509000000000000" pitchFamily="65" charset="-120"/>
                          <a:ea typeface="標楷體" panose="03000509000000000000" pitchFamily="65" charset="-120"/>
                        </a:rPr>
                        <a:t>地</a:t>
                      </a:r>
                      <a:endParaRPr lang="en-US" altLang="zh-TW" sz="2000" kern="100" dirty="0" smtClean="0">
                        <a:solidFill>
                          <a:schemeClr val="bg1"/>
                        </a:solidFill>
                        <a:effectLst/>
                        <a:latin typeface="標楷體" panose="03000509000000000000" pitchFamily="65" charset="-120"/>
                        <a:ea typeface="標楷體" panose="03000509000000000000" pitchFamily="65" charset="-120"/>
                      </a:endParaRPr>
                    </a:p>
                    <a:p>
                      <a:pPr>
                        <a:lnSpc>
                          <a:spcPct val="100000"/>
                        </a:lnSpc>
                        <a:spcAft>
                          <a:spcPts val="0"/>
                        </a:spcAft>
                      </a:pPr>
                      <a:r>
                        <a:rPr lang="zh-TW" sz="2000" kern="100" dirty="0" smtClean="0">
                          <a:solidFill>
                            <a:schemeClr val="bg1"/>
                          </a:solidFill>
                          <a:effectLst/>
                          <a:latin typeface="標楷體" panose="03000509000000000000" pitchFamily="65" charset="-120"/>
                          <a:ea typeface="標楷體" panose="03000509000000000000" pitchFamily="65" charset="-120"/>
                        </a:rPr>
                        <a:t>自</a:t>
                      </a:r>
                      <a:r>
                        <a:rPr lang="zh-TW" sz="2000" kern="100" dirty="0">
                          <a:solidFill>
                            <a:schemeClr val="bg1"/>
                          </a:solidFill>
                          <a:effectLst/>
                          <a:latin typeface="標楷體" panose="03000509000000000000" pitchFamily="65" charset="-120"/>
                          <a:ea typeface="標楷體" panose="03000509000000000000" pitchFamily="65" charset="-120"/>
                        </a:rPr>
                        <a:t>建</a:t>
                      </a:r>
                      <a:endParaRPr lang="zh-TW" sz="2000" b="1" kern="100" dirty="0">
                        <a:solidFill>
                          <a:schemeClr val="bg1"/>
                        </a:solidFill>
                        <a:effectLst/>
                        <a:latin typeface="標楷體" panose="03000509000000000000" pitchFamily="65" charset="-120"/>
                        <a:ea typeface="標楷體" panose="03000509000000000000" pitchFamily="65" charset="-120"/>
                        <a:cs typeface="+mn-cs"/>
                      </a:endParaRPr>
                    </a:p>
                  </a:txBody>
                  <a:tcPr marL="68580" marR="68580" marT="0" marB="0">
                    <a:solidFill>
                      <a:schemeClr val="accent1"/>
                    </a:solidFill>
                  </a:tcPr>
                </a:tc>
                <a:tc>
                  <a:txBody>
                    <a:bodyPr/>
                    <a:lstStyle/>
                    <a:p>
                      <a:pPr>
                        <a:lnSpc>
                          <a:spcPct val="100000"/>
                        </a:lnSpc>
                        <a:spcAft>
                          <a:spcPts val="0"/>
                        </a:spcAft>
                      </a:pPr>
                      <a:r>
                        <a:rPr lang="zh-TW" sz="2000" kern="100" dirty="0">
                          <a:solidFill>
                            <a:schemeClr val="bg1"/>
                          </a:solidFill>
                          <a:effectLst/>
                          <a:latin typeface="標楷體" panose="03000509000000000000" pitchFamily="65" charset="-120"/>
                          <a:ea typeface="標楷體" panose="03000509000000000000" pitchFamily="65" charset="-120"/>
                        </a:rPr>
                        <a:t>合建分</a:t>
                      </a:r>
                      <a:r>
                        <a:rPr lang="zh-TW" sz="2000" kern="100" dirty="0" smtClean="0">
                          <a:solidFill>
                            <a:schemeClr val="bg1"/>
                          </a:solidFill>
                          <a:effectLst/>
                          <a:latin typeface="標楷體" panose="03000509000000000000" pitchFamily="65" charset="-120"/>
                          <a:ea typeface="標楷體" panose="03000509000000000000" pitchFamily="65" charset="-120"/>
                        </a:rPr>
                        <a:t>售</a:t>
                      </a:r>
                      <a:endParaRPr lang="en-US" altLang="zh-TW" sz="2000" kern="100" dirty="0" smtClean="0">
                        <a:solidFill>
                          <a:schemeClr val="bg1"/>
                        </a:solidFill>
                        <a:effectLst/>
                        <a:latin typeface="標楷體" panose="03000509000000000000" pitchFamily="65" charset="-120"/>
                        <a:ea typeface="標楷體" panose="03000509000000000000" pitchFamily="65" charset="-120"/>
                      </a:endParaRPr>
                    </a:p>
                    <a:p>
                      <a:pPr>
                        <a:lnSpc>
                          <a:spcPct val="100000"/>
                        </a:lnSpc>
                        <a:spcAft>
                          <a:spcPts val="0"/>
                        </a:spcAft>
                      </a:pPr>
                      <a:r>
                        <a:rPr lang="en-US" sz="2000" kern="100" dirty="0" smtClean="0">
                          <a:solidFill>
                            <a:schemeClr val="bg1"/>
                          </a:solidFill>
                          <a:effectLst/>
                          <a:latin typeface="標楷體" panose="03000509000000000000" pitchFamily="65" charset="-120"/>
                          <a:ea typeface="標楷體" panose="03000509000000000000" pitchFamily="65" charset="-120"/>
                        </a:rPr>
                        <a:t>(</a:t>
                      </a:r>
                      <a:r>
                        <a:rPr lang="zh-TW" sz="2000" kern="100" dirty="0">
                          <a:solidFill>
                            <a:schemeClr val="bg1"/>
                          </a:solidFill>
                          <a:effectLst/>
                          <a:latin typeface="標楷體" panose="03000509000000000000" pitchFamily="65" charset="-120"/>
                          <a:ea typeface="標楷體" panose="03000509000000000000" pitchFamily="65" charset="-120"/>
                        </a:rPr>
                        <a:t>或分成</a:t>
                      </a:r>
                      <a:r>
                        <a:rPr lang="en-US" sz="2000" kern="100" dirty="0">
                          <a:solidFill>
                            <a:schemeClr val="bg1"/>
                          </a:solidFill>
                          <a:effectLst/>
                          <a:latin typeface="標楷體" panose="03000509000000000000" pitchFamily="65" charset="-120"/>
                          <a:ea typeface="標楷體" panose="03000509000000000000" pitchFamily="65" charset="-120"/>
                        </a:rPr>
                        <a:t>)</a:t>
                      </a:r>
                      <a:endParaRPr lang="zh-TW" sz="2000" b="1" kern="100" dirty="0">
                        <a:solidFill>
                          <a:schemeClr val="bg1"/>
                        </a:solidFill>
                        <a:effectLst/>
                        <a:latin typeface="標楷體" panose="03000509000000000000" pitchFamily="65" charset="-120"/>
                        <a:ea typeface="標楷體" panose="03000509000000000000" pitchFamily="65" charset="-120"/>
                        <a:cs typeface="+mn-cs"/>
                      </a:endParaRPr>
                    </a:p>
                  </a:txBody>
                  <a:tcPr marL="68580" marR="68580" marT="0" marB="0">
                    <a:solidFill>
                      <a:schemeClr val="accent1"/>
                    </a:solidFill>
                  </a:tcPr>
                </a:tc>
                <a:tc vMerge="1">
                  <a:txBody>
                    <a:bodyPr/>
                    <a:lstStyle/>
                    <a:p>
                      <a:endParaRPr lang="zh-TW" altLang="en-US"/>
                    </a:p>
                  </a:txBody>
                  <a:tcPr/>
                </a:tc>
              </a:tr>
              <a:tr h="337884">
                <a:tc>
                  <a:txBody>
                    <a:bodyPr/>
                    <a:lstStyle/>
                    <a:p>
                      <a:pPr>
                        <a:lnSpc>
                          <a:spcPct val="100000"/>
                        </a:lnSpc>
                        <a:spcAft>
                          <a:spcPts val="0"/>
                        </a:spcAft>
                      </a:pPr>
                      <a:r>
                        <a:rPr lang="en-US" sz="2000" kern="100">
                          <a:effectLst/>
                          <a:latin typeface="標楷體" panose="03000509000000000000" pitchFamily="65" charset="-120"/>
                          <a:ea typeface="標楷體" panose="03000509000000000000" pitchFamily="65" charset="-120"/>
                        </a:rPr>
                        <a:t>1.</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nSpc>
                          <a:spcPct val="100000"/>
                        </a:lnSpc>
                        <a:spcAft>
                          <a:spcPts val="0"/>
                        </a:spcAft>
                      </a:pPr>
                      <a:r>
                        <a:rPr lang="en-US" sz="2000" kern="100">
                          <a:effectLst/>
                          <a:latin typeface="標楷體" panose="03000509000000000000" pitchFamily="65" charset="-120"/>
                          <a:ea typeface="標楷體" panose="03000509000000000000" pitchFamily="65" charset="-120"/>
                        </a:rPr>
                        <a:t>(</a:t>
                      </a:r>
                      <a:r>
                        <a:rPr lang="zh-TW" sz="2000" kern="100">
                          <a:effectLst/>
                          <a:latin typeface="標楷體" panose="03000509000000000000" pitchFamily="65" charset="-120"/>
                          <a:ea typeface="標楷體" panose="03000509000000000000" pitchFamily="65" charset="-120"/>
                        </a:rPr>
                        <a:t>一</a:t>
                      </a:r>
                      <a:r>
                        <a:rPr lang="en-US" sz="2000" kern="100">
                          <a:effectLst/>
                          <a:latin typeface="標楷體" panose="03000509000000000000" pitchFamily="65" charset="-120"/>
                          <a:ea typeface="標楷體" panose="03000509000000000000" pitchFamily="65" charset="-120"/>
                        </a:rPr>
                        <a:t>)&lt;</a:t>
                      </a:r>
                      <a:r>
                        <a:rPr lang="zh-TW" sz="2000" kern="100">
                          <a:effectLst/>
                          <a:latin typeface="標楷體" panose="03000509000000000000" pitchFamily="65" charset="-120"/>
                          <a:ea typeface="標楷體" panose="03000509000000000000" pitchFamily="65" charset="-120"/>
                        </a:rPr>
                        <a:t>土地交易所得</a:t>
                      </a:r>
                      <a:r>
                        <a:rPr lang="en-US" sz="2000" kern="100">
                          <a:effectLst/>
                          <a:latin typeface="標楷體" panose="03000509000000000000" pitchFamily="65" charset="-120"/>
                          <a:ea typeface="標楷體" panose="03000509000000000000" pitchFamily="65" charset="-120"/>
                        </a:rPr>
                        <a:t>&gt;</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nSpc>
                          <a:spcPct val="100000"/>
                        </a:lnSpc>
                        <a:spcAft>
                          <a:spcPts val="0"/>
                        </a:spcAft>
                      </a:pPr>
                      <a:r>
                        <a:rPr lang="en-US" sz="2000" kern="100">
                          <a:effectLst/>
                          <a:latin typeface="標楷體" panose="03000509000000000000" pitchFamily="65" charset="-120"/>
                          <a:ea typeface="標楷體" panose="03000509000000000000" pitchFamily="65" charset="-120"/>
                        </a:rPr>
                        <a:t>(</a:t>
                      </a:r>
                      <a:r>
                        <a:rPr lang="zh-TW" sz="2000" kern="100">
                          <a:effectLst/>
                          <a:latin typeface="標楷體" panose="03000509000000000000" pitchFamily="65" charset="-120"/>
                          <a:ea typeface="標楷體" panose="03000509000000000000" pitchFamily="65" charset="-120"/>
                        </a:rPr>
                        <a:t>一</a:t>
                      </a:r>
                      <a:r>
                        <a:rPr lang="en-US" sz="2000" kern="100">
                          <a:effectLst/>
                          <a:latin typeface="標楷體" panose="03000509000000000000" pitchFamily="65" charset="-120"/>
                          <a:ea typeface="標楷體" panose="03000509000000000000" pitchFamily="65" charset="-120"/>
                        </a:rPr>
                        <a:t>)&lt;</a:t>
                      </a:r>
                      <a:r>
                        <a:rPr lang="zh-TW" sz="2000" kern="100">
                          <a:effectLst/>
                          <a:latin typeface="標楷體" panose="03000509000000000000" pitchFamily="65" charset="-120"/>
                          <a:ea typeface="標楷體" panose="03000509000000000000" pitchFamily="65" charset="-120"/>
                        </a:rPr>
                        <a:t>土地交易所得</a:t>
                      </a:r>
                      <a:r>
                        <a:rPr lang="en-US" sz="2000" kern="100">
                          <a:effectLst/>
                          <a:latin typeface="標楷體" panose="03000509000000000000" pitchFamily="65" charset="-120"/>
                          <a:ea typeface="標楷體" panose="03000509000000000000" pitchFamily="65" charset="-120"/>
                        </a:rPr>
                        <a:t>&gt;</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lnSpc>
                          <a:spcPct val="100000"/>
                        </a:lnSpc>
                        <a:spcAft>
                          <a:spcPts val="0"/>
                        </a:spcAft>
                      </a:pPr>
                      <a:r>
                        <a:rPr lang="en-US" sz="2000" kern="100">
                          <a:effectLst/>
                          <a:latin typeface="標楷體" panose="03000509000000000000" pitchFamily="65" charset="-120"/>
                          <a:ea typeface="標楷體" panose="03000509000000000000" pitchFamily="65" charset="-120"/>
                        </a:rPr>
                        <a:t> </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lnSpc>
                          <a:spcPct val="100000"/>
                        </a:lnSpc>
                        <a:spcAft>
                          <a:spcPts val="0"/>
                        </a:spcAft>
                      </a:pPr>
                      <a:r>
                        <a:rPr lang="en-US" sz="2000" kern="100">
                          <a:effectLst/>
                          <a:latin typeface="標楷體" panose="03000509000000000000" pitchFamily="65" charset="-120"/>
                          <a:ea typeface="標楷體" panose="03000509000000000000" pitchFamily="65" charset="-120"/>
                        </a:rPr>
                        <a:t> </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nSpc>
                          <a:spcPct val="100000"/>
                        </a:lnSpc>
                        <a:spcAft>
                          <a:spcPts val="0"/>
                        </a:spcAft>
                      </a:pPr>
                      <a:r>
                        <a:rPr lang="en-US" sz="2000" kern="100">
                          <a:effectLst/>
                          <a:latin typeface="標楷體" panose="03000509000000000000" pitchFamily="65" charset="-120"/>
                          <a:ea typeface="標楷體" panose="03000509000000000000" pitchFamily="65" charset="-120"/>
                        </a:rPr>
                        <a:t> </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tc>
              </a:tr>
              <a:tr h="2703070">
                <a:tc>
                  <a:txBody>
                    <a:bodyPr/>
                    <a:lstStyle/>
                    <a:p>
                      <a:pPr>
                        <a:lnSpc>
                          <a:spcPct val="100000"/>
                        </a:lnSpc>
                        <a:spcAft>
                          <a:spcPts val="0"/>
                        </a:spcAft>
                      </a:pPr>
                      <a:r>
                        <a:rPr lang="en-US" sz="2000" kern="100">
                          <a:effectLst/>
                          <a:latin typeface="標楷體" panose="03000509000000000000" pitchFamily="65" charset="-120"/>
                          <a:ea typeface="標楷體" panose="03000509000000000000" pitchFamily="65" charset="-120"/>
                        </a:rPr>
                        <a:t> </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marL="274638" indent="-274638">
                        <a:lnSpc>
                          <a:spcPct val="100000"/>
                        </a:lnSpc>
                        <a:spcAft>
                          <a:spcPts val="0"/>
                        </a:spcAft>
                      </a:pPr>
                      <a:r>
                        <a:rPr lang="en-US" sz="2000" kern="100" dirty="0">
                          <a:effectLst/>
                          <a:latin typeface="標楷體" panose="03000509000000000000" pitchFamily="65" charset="-120"/>
                          <a:ea typeface="標楷體" panose="03000509000000000000" pitchFamily="65" charset="-120"/>
                        </a:rPr>
                        <a:t>1.</a:t>
                      </a:r>
                      <a:r>
                        <a:rPr lang="zh-TW" sz="2000" kern="100" dirty="0">
                          <a:effectLst/>
                          <a:latin typeface="標楷體" panose="03000509000000000000" pitchFamily="65" charset="-120"/>
                          <a:ea typeface="標楷體" panose="03000509000000000000" pitchFamily="65" charset="-120"/>
                        </a:rPr>
                        <a:t>土地於</a:t>
                      </a:r>
                      <a:r>
                        <a:rPr lang="en-US" sz="2000" kern="100" dirty="0">
                          <a:effectLst/>
                          <a:latin typeface="標楷體" panose="03000509000000000000" pitchFamily="65" charset="-120"/>
                          <a:ea typeface="標楷體" panose="03000509000000000000" pitchFamily="65" charset="-120"/>
                        </a:rPr>
                        <a:t>105/1/1</a:t>
                      </a:r>
                      <a:r>
                        <a:rPr lang="zh-TW" sz="2000" kern="100" dirty="0">
                          <a:effectLst/>
                          <a:latin typeface="標楷體" panose="03000509000000000000" pitchFamily="65" charset="-120"/>
                          <a:ea typeface="標楷體" panose="03000509000000000000" pitchFamily="65" charset="-120"/>
                        </a:rPr>
                        <a:t>前取得者</a:t>
                      </a:r>
                      <a:r>
                        <a:rPr lang="en-US" sz="2000" kern="100" dirty="0">
                          <a:effectLst/>
                          <a:latin typeface="標楷體" panose="03000509000000000000" pitchFamily="65" charset="-120"/>
                          <a:ea typeface="標楷體" panose="03000509000000000000" pitchFamily="65" charset="-120"/>
                        </a:rPr>
                        <a:t>(</a:t>
                      </a:r>
                      <a:r>
                        <a:rPr lang="zh-TW" sz="2000" kern="100" dirty="0">
                          <a:effectLst/>
                          <a:latin typeface="標楷體" panose="03000509000000000000" pitchFamily="65" charset="-120"/>
                          <a:ea typeface="標楷體" panose="03000509000000000000" pitchFamily="65" charset="-120"/>
                        </a:rPr>
                        <a:t>至出售持有期間二年以上</a:t>
                      </a:r>
                      <a:r>
                        <a:rPr lang="en-US" sz="2000" kern="100" dirty="0">
                          <a:effectLst/>
                          <a:latin typeface="標楷體" panose="03000509000000000000" pitchFamily="65" charset="-120"/>
                          <a:ea typeface="標楷體" panose="03000509000000000000" pitchFamily="65" charset="-120"/>
                        </a:rPr>
                        <a:t>)</a:t>
                      </a:r>
                      <a:r>
                        <a:rPr lang="zh-TW" sz="2000" kern="100" dirty="0">
                          <a:effectLst/>
                          <a:latin typeface="標楷體" panose="03000509000000000000" pitchFamily="65" charset="-120"/>
                          <a:ea typeface="標楷體" panose="03000509000000000000" pitchFamily="65" charset="-120"/>
                        </a:rPr>
                        <a:t>。</a:t>
                      </a:r>
                    </a:p>
                    <a:p>
                      <a:pPr>
                        <a:lnSpc>
                          <a:spcPct val="100000"/>
                        </a:lnSpc>
                        <a:spcAft>
                          <a:spcPts val="0"/>
                        </a:spcAft>
                      </a:pPr>
                      <a:r>
                        <a:rPr lang="zh-TW" sz="2000" kern="100" dirty="0">
                          <a:effectLst/>
                          <a:latin typeface="標楷體" panose="03000509000000000000" pitchFamily="65" charset="-120"/>
                          <a:ea typeface="標楷體" panose="03000509000000000000" pitchFamily="65" charset="-120"/>
                        </a:rPr>
                        <a:t>課舊制，亦即不課</a:t>
                      </a:r>
                      <a:r>
                        <a:rPr lang="en-US" sz="2000" kern="100" dirty="0">
                          <a:effectLst/>
                          <a:latin typeface="標楷體" panose="03000509000000000000" pitchFamily="65" charset="-120"/>
                          <a:ea typeface="標楷體" panose="03000509000000000000" pitchFamily="65" charset="-120"/>
                        </a:rPr>
                        <a:t>17%</a:t>
                      </a:r>
                      <a:r>
                        <a:rPr lang="zh-TW" sz="2000" kern="100" dirty="0">
                          <a:effectLst/>
                          <a:latin typeface="標楷體" panose="03000509000000000000" pitchFamily="65" charset="-120"/>
                          <a:ea typeface="標楷體" panose="03000509000000000000" pitchFamily="65" charset="-120"/>
                        </a:rPr>
                        <a:t>營利事業所得稅，但盈餘分配給股東要課綜合所得稅，最高稅率</a:t>
                      </a:r>
                      <a:r>
                        <a:rPr lang="en-US" sz="2000" kern="100" dirty="0">
                          <a:effectLst/>
                          <a:latin typeface="標楷體" panose="03000509000000000000" pitchFamily="65" charset="-120"/>
                          <a:ea typeface="標楷體" panose="03000509000000000000" pitchFamily="65" charset="-120"/>
                        </a:rPr>
                        <a:t>45%</a:t>
                      </a:r>
                      <a:r>
                        <a:rPr lang="zh-TW" sz="2000" kern="100" dirty="0">
                          <a:effectLst/>
                          <a:latin typeface="標楷體" panose="03000509000000000000" pitchFamily="65" charset="-120"/>
                          <a:ea typeface="標楷體" panose="03000509000000000000" pitchFamily="65" charset="-120"/>
                        </a:rPr>
                        <a:t>。</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marL="274638" indent="-274638">
                        <a:lnSpc>
                          <a:spcPct val="100000"/>
                        </a:lnSpc>
                        <a:spcAft>
                          <a:spcPts val="0"/>
                        </a:spcAft>
                      </a:pPr>
                      <a:r>
                        <a:rPr lang="en-US" sz="2000" kern="100" dirty="0">
                          <a:effectLst/>
                          <a:latin typeface="標楷體" panose="03000509000000000000" pitchFamily="65" charset="-120"/>
                          <a:ea typeface="標楷體" panose="03000509000000000000" pitchFamily="65" charset="-120"/>
                        </a:rPr>
                        <a:t>1.</a:t>
                      </a:r>
                      <a:r>
                        <a:rPr lang="zh-TW" sz="2000" kern="100" dirty="0">
                          <a:effectLst/>
                          <a:latin typeface="標楷體" panose="03000509000000000000" pitchFamily="65" charset="-120"/>
                          <a:ea typeface="標楷體" panose="03000509000000000000" pitchFamily="65" charset="-120"/>
                        </a:rPr>
                        <a:t>土地於</a:t>
                      </a:r>
                      <a:r>
                        <a:rPr lang="en-US" sz="2000" kern="100" dirty="0">
                          <a:effectLst/>
                          <a:latin typeface="標楷體" panose="03000509000000000000" pitchFamily="65" charset="-120"/>
                          <a:ea typeface="標楷體" panose="03000509000000000000" pitchFamily="65" charset="-120"/>
                        </a:rPr>
                        <a:t>105/1/1</a:t>
                      </a:r>
                      <a:r>
                        <a:rPr lang="zh-TW" sz="2000" kern="100" dirty="0">
                          <a:effectLst/>
                          <a:latin typeface="標楷體" panose="03000509000000000000" pitchFamily="65" charset="-120"/>
                          <a:ea typeface="標楷體" panose="03000509000000000000" pitchFamily="65" charset="-120"/>
                        </a:rPr>
                        <a:t>前取得者</a:t>
                      </a:r>
                      <a:r>
                        <a:rPr lang="en-US" sz="2000" kern="100" dirty="0">
                          <a:effectLst/>
                          <a:latin typeface="標楷體" panose="03000509000000000000" pitchFamily="65" charset="-120"/>
                          <a:ea typeface="標楷體" panose="03000509000000000000" pitchFamily="65" charset="-120"/>
                        </a:rPr>
                        <a:t>(</a:t>
                      </a:r>
                      <a:r>
                        <a:rPr lang="zh-TW" sz="2000" kern="100" dirty="0">
                          <a:effectLst/>
                          <a:latin typeface="標楷體" panose="03000509000000000000" pitchFamily="65" charset="-120"/>
                          <a:ea typeface="標楷體" panose="03000509000000000000" pitchFamily="65" charset="-120"/>
                        </a:rPr>
                        <a:t>至出售持有期間二年以上</a:t>
                      </a:r>
                      <a:r>
                        <a:rPr lang="en-US" sz="2000" kern="100" dirty="0">
                          <a:effectLst/>
                          <a:latin typeface="標楷體" panose="03000509000000000000" pitchFamily="65" charset="-120"/>
                          <a:ea typeface="標楷體" panose="03000509000000000000" pitchFamily="65" charset="-120"/>
                        </a:rPr>
                        <a:t>)</a:t>
                      </a:r>
                      <a:r>
                        <a:rPr lang="zh-TW" sz="2000" kern="100" dirty="0">
                          <a:effectLst/>
                          <a:latin typeface="標楷體" panose="03000509000000000000" pitchFamily="65" charset="-120"/>
                          <a:ea typeface="標楷體" panose="03000509000000000000" pitchFamily="65" charset="-120"/>
                        </a:rPr>
                        <a:t>。</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lnSpc>
                          <a:spcPct val="100000"/>
                        </a:lnSpc>
                        <a:spcAft>
                          <a:spcPts val="0"/>
                        </a:spcAft>
                      </a:pPr>
                      <a:r>
                        <a:rPr lang="en-US" sz="2000" kern="100">
                          <a:effectLst/>
                          <a:latin typeface="標楷體" panose="03000509000000000000" pitchFamily="65" charset="-120"/>
                          <a:ea typeface="標楷體" panose="03000509000000000000" pitchFamily="65" charset="-120"/>
                        </a:rPr>
                        <a:t>×</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gn="ctr">
                        <a:lnSpc>
                          <a:spcPct val="100000"/>
                        </a:lnSpc>
                        <a:spcAft>
                          <a:spcPts val="0"/>
                        </a:spcAft>
                      </a:pPr>
                      <a:r>
                        <a:rPr lang="en-US" sz="2000" kern="100" dirty="0">
                          <a:effectLst/>
                          <a:latin typeface="標楷體" panose="03000509000000000000" pitchFamily="65" charset="-120"/>
                          <a:ea typeface="標楷體" panose="03000509000000000000" pitchFamily="65" charset="-120"/>
                        </a:rPr>
                        <a:t>×</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a:lnSpc>
                          <a:spcPct val="100000"/>
                        </a:lnSpc>
                        <a:spcAft>
                          <a:spcPts val="0"/>
                        </a:spcAft>
                      </a:pPr>
                      <a:r>
                        <a:rPr lang="en-US" sz="2000" kern="100" dirty="0">
                          <a:effectLst/>
                          <a:latin typeface="標楷體" panose="03000509000000000000" pitchFamily="65" charset="-120"/>
                          <a:ea typeface="標楷體" panose="03000509000000000000" pitchFamily="65" charset="-120"/>
                        </a:rPr>
                        <a:t> </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r>
            </a:tbl>
          </a:graphicData>
        </a:graphic>
      </p:graphicFrame>
    </p:spTree>
    <p:extLst>
      <p:ext uri="{BB962C8B-B14F-4D97-AF65-F5344CB8AC3E}">
        <p14:creationId xmlns:p14="http://schemas.microsoft.com/office/powerpoint/2010/main" val="3985530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1282956565"/>
              </p:ext>
            </p:extLst>
          </p:nvPr>
        </p:nvGraphicFramePr>
        <p:xfrm>
          <a:off x="251520" y="476672"/>
          <a:ext cx="8496943" cy="4917694"/>
        </p:xfrm>
        <a:graphic>
          <a:graphicData uri="http://schemas.openxmlformats.org/drawingml/2006/table">
            <a:tbl>
              <a:tblPr firstRow="1" firstCol="1" bandRow="1">
                <a:tableStyleId>{5C22544A-7EE6-4342-B048-85BDC9FD1C3A}</a:tableStyleId>
              </a:tblPr>
              <a:tblGrid>
                <a:gridCol w="576822"/>
                <a:gridCol w="2591226"/>
                <a:gridCol w="2571115"/>
                <a:gridCol w="745346"/>
                <a:gridCol w="788299"/>
                <a:gridCol w="1224135"/>
              </a:tblGrid>
              <a:tr h="675767">
                <a:tc row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項次</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rowSpan="2">
                  <a:txBody>
                    <a:bodyPr/>
                    <a:lstStyle/>
                    <a:p>
                      <a:pPr algn="ctr">
                        <a:lnSpc>
                          <a:spcPct val="100000"/>
                        </a:lnSpc>
                        <a:spcAft>
                          <a:spcPts val="0"/>
                        </a:spcAft>
                      </a:pPr>
                      <a:r>
                        <a:rPr lang="zh-TW" sz="2000" kern="100">
                          <a:effectLst/>
                          <a:latin typeface="標楷體" panose="03000509000000000000" pitchFamily="65" charset="-120"/>
                          <a:ea typeface="標楷體" panose="03000509000000000000" pitchFamily="65" charset="-120"/>
                        </a:rPr>
                        <a:t>公司課稅內容</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row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合建地主課稅內容</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grid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打</a:t>
                      </a:r>
                      <a:r>
                        <a:rPr lang="en-US" sz="2000" kern="100" dirty="0">
                          <a:effectLst/>
                          <a:latin typeface="標楷體" panose="03000509000000000000" pitchFamily="65" charset="-120"/>
                          <a:ea typeface="標楷體" panose="03000509000000000000" pitchFamily="65" charset="-120"/>
                        </a:rPr>
                        <a:t>V</a:t>
                      </a:r>
                      <a:r>
                        <a:rPr lang="zh-TW" sz="2000" kern="100" dirty="0">
                          <a:effectLst/>
                          <a:latin typeface="標楷體" panose="03000509000000000000" pitchFamily="65" charset="-120"/>
                          <a:ea typeface="標楷體" panose="03000509000000000000" pitchFamily="65" charset="-120"/>
                        </a:rPr>
                        <a:t>者要繳</a:t>
                      </a:r>
                    </a:p>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新制所得稅</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hMerge="1">
                  <a:txBody>
                    <a:bodyPr/>
                    <a:lstStyle/>
                    <a:p>
                      <a:endParaRPr lang="zh-TW" altLang="en-US"/>
                    </a:p>
                  </a:txBody>
                  <a:tcPr/>
                </a:tc>
                <a:tc rowSpan="2">
                  <a:txBody>
                    <a:bodyPr/>
                    <a:lstStyle/>
                    <a:p>
                      <a:pPr algn="ctr">
                        <a:lnSpc>
                          <a:spcPct val="100000"/>
                        </a:lnSpc>
                        <a:spcAft>
                          <a:spcPts val="0"/>
                        </a:spcAft>
                      </a:pPr>
                      <a:r>
                        <a:rPr lang="zh-TW" sz="2000" kern="100">
                          <a:effectLst/>
                          <a:latin typeface="標楷體" panose="03000509000000000000" pitchFamily="65" charset="-120"/>
                          <a:ea typeface="標楷體" panose="03000509000000000000" pitchFamily="65" charset="-120"/>
                        </a:rPr>
                        <a:t>備註說明</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67576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nSpc>
                          <a:spcPct val="100000"/>
                        </a:lnSpc>
                        <a:spcAft>
                          <a:spcPts val="0"/>
                        </a:spcAft>
                      </a:pPr>
                      <a:r>
                        <a:rPr lang="zh-TW" sz="2000" kern="100" dirty="0">
                          <a:solidFill>
                            <a:schemeClr val="bg1"/>
                          </a:solidFill>
                          <a:effectLst/>
                          <a:latin typeface="標楷體" panose="03000509000000000000" pitchFamily="65" charset="-120"/>
                          <a:ea typeface="標楷體" panose="03000509000000000000" pitchFamily="65" charset="-120"/>
                        </a:rPr>
                        <a:t>自</a:t>
                      </a:r>
                      <a:r>
                        <a:rPr lang="zh-TW" sz="2000" kern="100" dirty="0" smtClean="0">
                          <a:solidFill>
                            <a:schemeClr val="bg1"/>
                          </a:solidFill>
                          <a:effectLst/>
                          <a:latin typeface="標楷體" panose="03000509000000000000" pitchFamily="65" charset="-120"/>
                          <a:ea typeface="標楷體" panose="03000509000000000000" pitchFamily="65" charset="-120"/>
                        </a:rPr>
                        <a:t>地</a:t>
                      </a:r>
                      <a:endParaRPr lang="en-US" altLang="zh-TW" sz="2000" kern="100" dirty="0" smtClean="0">
                        <a:solidFill>
                          <a:schemeClr val="bg1"/>
                        </a:solidFill>
                        <a:effectLst/>
                        <a:latin typeface="標楷體" panose="03000509000000000000" pitchFamily="65" charset="-120"/>
                        <a:ea typeface="標楷體" panose="03000509000000000000" pitchFamily="65" charset="-120"/>
                      </a:endParaRPr>
                    </a:p>
                    <a:p>
                      <a:pPr>
                        <a:lnSpc>
                          <a:spcPct val="100000"/>
                        </a:lnSpc>
                        <a:spcAft>
                          <a:spcPts val="0"/>
                        </a:spcAft>
                      </a:pPr>
                      <a:r>
                        <a:rPr lang="zh-TW" sz="2000" kern="100" dirty="0" smtClean="0">
                          <a:solidFill>
                            <a:schemeClr val="bg1"/>
                          </a:solidFill>
                          <a:effectLst/>
                          <a:latin typeface="標楷體" panose="03000509000000000000" pitchFamily="65" charset="-120"/>
                          <a:ea typeface="標楷體" panose="03000509000000000000" pitchFamily="65" charset="-120"/>
                        </a:rPr>
                        <a:t>自</a:t>
                      </a:r>
                      <a:r>
                        <a:rPr lang="zh-TW" sz="2000" kern="100" dirty="0">
                          <a:solidFill>
                            <a:schemeClr val="bg1"/>
                          </a:solidFill>
                          <a:effectLst/>
                          <a:latin typeface="標楷體" panose="03000509000000000000" pitchFamily="65" charset="-120"/>
                          <a:ea typeface="標楷體" panose="03000509000000000000" pitchFamily="65" charset="-120"/>
                        </a:rPr>
                        <a:t>建</a:t>
                      </a:r>
                      <a:endParaRPr lang="zh-TW" sz="2000" b="1" kern="100" dirty="0">
                        <a:solidFill>
                          <a:schemeClr val="bg1"/>
                        </a:solidFill>
                        <a:effectLst/>
                        <a:latin typeface="標楷體" panose="03000509000000000000" pitchFamily="65" charset="-120"/>
                        <a:ea typeface="標楷體" panose="03000509000000000000" pitchFamily="65" charset="-120"/>
                        <a:cs typeface="+mn-cs"/>
                      </a:endParaRPr>
                    </a:p>
                  </a:txBody>
                  <a:tcPr marL="68580" marR="68580" marT="0" marB="0">
                    <a:solidFill>
                      <a:schemeClr val="accent1"/>
                    </a:solidFill>
                  </a:tcPr>
                </a:tc>
                <a:tc>
                  <a:txBody>
                    <a:bodyPr/>
                    <a:lstStyle/>
                    <a:p>
                      <a:pPr>
                        <a:lnSpc>
                          <a:spcPct val="100000"/>
                        </a:lnSpc>
                        <a:spcAft>
                          <a:spcPts val="0"/>
                        </a:spcAft>
                      </a:pPr>
                      <a:r>
                        <a:rPr lang="zh-TW" sz="1200" kern="100" dirty="0">
                          <a:solidFill>
                            <a:schemeClr val="bg1"/>
                          </a:solidFill>
                          <a:effectLst/>
                          <a:latin typeface="標楷體" panose="03000509000000000000" pitchFamily="65" charset="-120"/>
                          <a:ea typeface="標楷體" panose="03000509000000000000" pitchFamily="65" charset="-120"/>
                        </a:rPr>
                        <a:t>合建分</a:t>
                      </a:r>
                      <a:r>
                        <a:rPr lang="zh-TW" sz="1200" kern="100" dirty="0" smtClean="0">
                          <a:solidFill>
                            <a:schemeClr val="bg1"/>
                          </a:solidFill>
                          <a:effectLst/>
                          <a:latin typeface="標楷體" panose="03000509000000000000" pitchFamily="65" charset="-120"/>
                          <a:ea typeface="標楷體" panose="03000509000000000000" pitchFamily="65" charset="-120"/>
                        </a:rPr>
                        <a:t>售</a:t>
                      </a:r>
                      <a:endParaRPr lang="en-US" altLang="zh-TW" sz="1200" kern="100" dirty="0" smtClean="0">
                        <a:solidFill>
                          <a:schemeClr val="bg1"/>
                        </a:solidFill>
                        <a:effectLst/>
                        <a:latin typeface="標楷體" panose="03000509000000000000" pitchFamily="65" charset="-120"/>
                        <a:ea typeface="標楷體" panose="03000509000000000000" pitchFamily="65" charset="-120"/>
                      </a:endParaRPr>
                    </a:p>
                    <a:p>
                      <a:pPr>
                        <a:lnSpc>
                          <a:spcPct val="100000"/>
                        </a:lnSpc>
                        <a:spcAft>
                          <a:spcPts val="0"/>
                        </a:spcAft>
                      </a:pPr>
                      <a:r>
                        <a:rPr lang="en-US" sz="1200" kern="100" dirty="0" smtClean="0">
                          <a:solidFill>
                            <a:schemeClr val="bg1"/>
                          </a:solidFill>
                          <a:effectLst/>
                          <a:latin typeface="標楷體" panose="03000509000000000000" pitchFamily="65" charset="-120"/>
                          <a:ea typeface="標楷體" panose="03000509000000000000" pitchFamily="65" charset="-120"/>
                        </a:rPr>
                        <a:t>(</a:t>
                      </a:r>
                      <a:r>
                        <a:rPr lang="zh-TW" sz="1200" kern="100" dirty="0">
                          <a:solidFill>
                            <a:schemeClr val="bg1"/>
                          </a:solidFill>
                          <a:effectLst/>
                          <a:latin typeface="標楷體" panose="03000509000000000000" pitchFamily="65" charset="-120"/>
                          <a:ea typeface="標楷體" panose="03000509000000000000" pitchFamily="65" charset="-120"/>
                        </a:rPr>
                        <a:t>或分成</a:t>
                      </a:r>
                      <a:r>
                        <a:rPr lang="en-US" sz="1200" kern="100" dirty="0">
                          <a:solidFill>
                            <a:schemeClr val="bg1"/>
                          </a:solidFill>
                          <a:effectLst/>
                          <a:latin typeface="標楷體" panose="03000509000000000000" pitchFamily="65" charset="-120"/>
                          <a:ea typeface="標楷體" panose="03000509000000000000" pitchFamily="65" charset="-120"/>
                        </a:rPr>
                        <a:t>)</a:t>
                      </a:r>
                      <a:endParaRPr lang="zh-TW" sz="1200" b="1" kern="100" dirty="0">
                        <a:solidFill>
                          <a:schemeClr val="bg1"/>
                        </a:solidFill>
                        <a:effectLst/>
                        <a:latin typeface="標楷體" panose="03000509000000000000" pitchFamily="65" charset="-120"/>
                        <a:ea typeface="標楷體" panose="03000509000000000000" pitchFamily="65" charset="-120"/>
                        <a:cs typeface="+mn-cs"/>
                      </a:endParaRPr>
                    </a:p>
                  </a:txBody>
                  <a:tcPr marL="68580" marR="68580" marT="0" marB="0">
                    <a:solidFill>
                      <a:schemeClr val="accent1"/>
                    </a:solidFill>
                  </a:tcPr>
                </a:tc>
                <a:tc vMerge="1">
                  <a:txBody>
                    <a:bodyPr/>
                    <a:lstStyle/>
                    <a:p>
                      <a:endParaRPr lang="zh-TW" altLang="en-US"/>
                    </a:p>
                  </a:txBody>
                  <a:tcPr/>
                </a:tc>
              </a:tr>
              <a:tr h="337884">
                <a:tc>
                  <a:txBody>
                    <a:bodyPr/>
                    <a:lstStyle/>
                    <a:p>
                      <a:pPr>
                        <a:lnSpc>
                          <a:spcPct val="100000"/>
                        </a:lnSpc>
                        <a:spcAft>
                          <a:spcPts val="0"/>
                        </a:spcAft>
                      </a:pPr>
                      <a:r>
                        <a:rPr lang="en-US" sz="1800" kern="100" dirty="0">
                          <a:effectLst/>
                          <a:latin typeface="標楷體"/>
                          <a:ea typeface="新細明體"/>
                          <a:cs typeface="Times New Roman"/>
                        </a:rPr>
                        <a:t> </a:t>
                      </a:r>
                      <a:endParaRPr lang="zh-TW" sz="1800" kern="100" dirty="0">
                        <a:effectLst/>
                        <a:latin typeface="Calibri"/>
                        <a:ea typeface="新細明體"/>
                        <a:cs typeface="Times New Roman"/>
                      </a:endParaRPr>
                    </a:p>
                  </a:txBody>
                  <a:tcPr marL="68580" marR="68580" marT="0" marB="0"/>
                </a:tc>
                <a:tc>
                  <a:txBody>
                    <a:bodyPr/>
                    <a:lstStyle/>
                    <a:p>
                      <a:pPr marL="274638" indent="-274638">
                        <a:lnSpc>
                          <a:spcPct val="100000"/>
                        </a:lnSpc>
                        <a:spcAft>
                          <a:spcPts val="0"/>
                        </a:spcAft>
                      </a:pPr>
                      <a:r>
                        <a:rPr lang="en-US" sz="1800" kern="100" dirty="0">
                          <a:effectLst/>
                          <a:latin typeface="標楷體"/>
                          <a:ea typeface="新細明體"/>
                          <a:cs typeface="Times New Roman"/>
                        </a:rPr>
                        <a:t>2.</a:t>
                      </a:r>
                      <a:r>
                        <a:rPr lang="zh-TW" sz="1800" kern="100" dirty="0">
                          <a:effectLst/>
                          <a:latin typeface="Calibri"/>
                          <a:ea typeface="標楷體"/>
                          <a:cs typeface="Times New Roman"/>
                        </a:rPr>
                        <a:t>土地於</a:t>
                      </a:r>
                      <a:r>
                        <a:rPr lang="en-US" sz="1800" kern="100" dirty="0">
                          <a:effectLst/>
                          <a:latin typeface="Calibri"/>
                          <a:ea typeface="標楷體"/>
                          <a:cs typeface="Times New Roman"/>
                        </a:rPr>
                        <a:t>105/1/1</a:t>
                      </a:r>
                      <a:r>
                        <a:rPr lang="zh-TW" sz="1800" kern="100" dirty="0">
                          <a:effectLst/>
                          <a:latin typeface="Calibri"/>
                          <a:ea typeface="標楷體"/>
                          <a:cs typeface="Times New Roman"/>
                        </a:rPr>
                        <a:t>前取得者</a:t>
                      </a:r>
                      <a:r>
                        <a:rPr lang="en-US" sz="1800" kern="100" dirty="0">
                          <a:effectLst/>
                          <a:latin typeface="Calibri"/>
                          <a:ea typeface="標楷體"/>
                          <a:cs typeface="Times New Roman"/>
                        </a:rPr>
                        <a:t>(</a:t>
                      </a:r>
                      <a:r>
                        <a:rPr lang="zh-TW" sz="1800" kern="100" dirty="0">
                          <a:effectLst/>
                          <a:latin typeface="Calibri"/>
                          <a:ea typeface="標楷體"/>
                          <a:cs typeface="Times New Roman"/>
                        </a:rPr>
                        <a:t>至出售持有期間二年內</a:t>
                      </a:r>
                      <a:r>
                        <a:rPr lang="en-US" sz="1800" kern="100" dirty="0">
                          <a:effectLst/>
                          <a:latin typeface="Calibri"/>
                          <a:ea typeface="標楷體"/>
                          <a:cs typeface="Times New Roman"/>
                        </a:rPr>
                        <a:t>)</a:t>
                      </a:r>
                      <a:r>
                        <a:rPr lang="zh-TW" sz="1800" kern="100" dirty="0">
                          <a:effectLst/>
                          <a:latin typeface="Calibri"/>
                          <a:ea typeface="標楷體"/>
                          <a:cs typeface="Times New Roman"/>
                        </a:rPr>
                        <a:t>：</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①</a:t>
                      </a:r>
                      <a:r>
                        <a:rPr lang="zh-TW" sz="1800" kern="100" dirty="0">
                          <a:effectLst/>
                          <a:latin typeface="Calibri"/>
                          <a:ea typeface="標楷體"/>
                          <a:cs typeface="Times New Roman"/>
                        </a:rPr>
                        <a:t>課</a:t>
                      </a:r>
                      <a:r>
                        <a:rPr lang="en-US" sz="1800" kern="100" dirty="0">
                          <a:effectLst/>
                          <a:latin typeface="Calibri"/>
                          <a:ea typeface="標楷體"/>
                          <a:cs typeface="Times New Roman"/>
                        </a:rPr>
                        <a:t>17%</a:t>
                      </a:r>
                      <a:r>
                        <a:rPr lang="zh-TW" sz="1800" kern="100" dirty="0">
                          <a:effectLst/>
                          <a:latin typeface="Calibri"/>
                          <a:ea typeface="標楷體"/>
                          <a:cs typeface="Times New Roman"/>
                        </a:rPr>
                        <a:t>營利事業所得稅。</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②</a:t>
                      </a:r>
                      <a:r>
                        <a:rPr lang="zh-TW" sz="1800" kern="100" dirty="0">
                          <a:effectLst/>
                          <a:latin typeface="Calibri"/>
                          <a:ea typeface="標楷體"/>
                          <a:cs typeface="Times New Roman"/>
                        </a:rPr>
                        <a:t>稅後盈餘分配給股東，最高課綜合所得稅</a:t>
                      </a:r>
                      <a:r>
                        <a:rPr lang="en-US" sz="1800" kern="100" dirty="0">
                          <a:effectLst/>
                          <a:latin typeface="Calibri"/>
                          <a:ea typeface="標楷體"/>
                          <a:cs typeface="Times New Roman"/>
                        </a:rPr>
                        <a:t>45%</a:t>
                      </a:r>
                      <a:r>
                        <a:rPr lang="zh-TW" sz="1800" kern="100" dirty="0">
                          <a:effectLst/>
                          <a:latin typeface="Calibri"/>
                          <a:ea typeface="標楷體"/>
                          <a:cs typeface="Times New Roman"/>
                        </a:rPr>
                        <a:t>。</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③</a:t>
                      </a:r>
                      <a:r>
                        <a:rPr lang="zh-TW" sz="1800" kern="100" dirty="0">
                          <a:effectLst/>
                          <a:latin typeface="Calibri"/>
                          <a:ea typeface="標楷體"/>
                          <a:cs typeface="Times New Roman"/>
                        </a:rPr>
                        <a:t>分配股利應加徵個人股東</a:t>
                      </a:r>
                      <a:r>
                        <a:rPr lang="en-US" sz="1800" kern="100" dirty="0">
                          <a:effectLst/>
                          <a:latin typeface="Calibri"/>
                          <a:ea typeface="標楷體"/>
                          <a:cs typeface="Times New Roman"/>
                        </a:rPr>
                        <a:t>2%</a:t>
                      </a:r>
                      <a:r>
                        <a:rPr lang="zh-TW" sz="1800" kern="100" dirty="0">
                          <a:effectLst/>
                          <a:latin typeface="Calibri"/>
                          <a:ea typeface="標楷體"/>
                          <a:cs typeface="Times New Roman"/>
                        </a:rPr>
                        <a:t>補充保費。</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④</a:t>
                      </a:r>
                      <a:r>
                        <a:rPr lang="zh-TW" sz="1800" kern="100" dirty="0">
                          <a:effectLst/>
                          <a:latin typeface="Calibri"/>
                          <a:ea typeface="標楷體"/>
                          <a:cs typeface="Times New Roman"/>
                        </a:rPr>
                        <a:t>可扣抵稅額</a:t>
                      </a:r>
                      <a:r>
                        <a:rPr lang="en-US" sz="1800" kern="100" dirty="0">
                          <a:effectLst/>
                          <a:latin typeface="Calibri"/>
                          <a:ea typeface="標楷體"/>
                          <a:cs typeface="Times New Roman"/>
                        </a:rPr>
                        <a:t>(</a:t>
                      </a:r>
                      <a:r>
                        <a:rPr lang="zh-TW" sz="1800" kern="100" dirty="0">
                          <a:effectLst/>
                          <a:latin typeface="Calibri"/>
                          <a:ea typeface="標楷體"/>
                          <a:cs typeface="Times New Roman"/>
                        </a:rPr>
                        <a:t>含原課營利事業所得稅</a:t>
                      </a:r>
                      <a:r>
                        <a:rPr lang="en-US" sz="1800" kern="100" dirty="0">
                          <a:effectLst/>
                          <a:latin typeface="Calibri"/>
                          <a:ea typeface="標楷體"/>
                          <a:cs typeface="Times New Roman"/>
                        </a:rPr>
                        <a:t>17%</a:t>
                      </a:r>
                      <a:r>
                        <a:rPr lang="zh-TW" sz="1800" kern="100" dirty="0">
                          <a:effectLst/>
                          <a:latin typeface="Calibri"/>
                          <a:ea typeface="標楷體"/>
                          <a:cs typeface="Times New Roman"/>
                        </a:rPr>
                        <a:t>及未分配盈餘加徵</a:t>
                      </a:r>
                      <a:r>
                        <a:rPr lang="en-US" sz="1800" kern="100" dirty="0">
                          <a:effectLst/>
                          <a:latin typeface="Calibri"/>
                          <a:ea typeface="標楷體"/>
                          <a:cs typeface="Times New Roman"/>
                        </a:rPr>
                        <a:t>10%)</a:t>
                      </a:r>
                      <a:r>
                        <a:rPr lang="zh-TW" sz="1800" kern="100" dirty="0">
                          <a:effectLst/>
                          <a:latin typeface="Calibri"/>
                          <a:ea typeface="標楷體"/>
                          <a:cs typeface="Times New Roman"/>
                        </a:rPr>
                        <a:t>僅能「半數」抵減股東個人綜合所得稅。</a:t>
                      </a:r>
                      <a:endParaRPr lang="zh-TW" sz="1800" kern="100" dirty="0">
                        <a:effectLst/>
                        <a:latin typeface="Calibri"/>
                        <a:ea typeface="新細明體"/>
                        <a:cs typeface="Times New Roman"/>
                      </a:endParaRPr>
                    </a:p>
                  </a:txBody>
                  <a:tcPr marL="68580" marR="68580" marT="0" marB="0"/>
                </a:tc>
                <a:tc>
                  <a:txBody>
                    <a:bodyPr/>
                    <a:lstStyle/>
                    <a:p>
                      <a:pPr marL="114300" indent="-114300">
                        <a:lnSpc>
                          <a:spcPct val="100000"/>
                        </a:lnSpc>
                        <a:spcAft>
                          <a:spcPts val="0"/>
                        </a:spcAft>
                      </a:pPr>
                      <a:r>
                        <a:rPr lang="en-US" sz="1800" kern="100">
                          <a:effectLst/>
                          <a:latin typeface="標楷體"/>
                          <a:ea typeface="新細明體"/>
                          <a:cs typeface="Times New Roman"/>
                        </a:rPr>
                        <a:t>2.</a:t>
                      </a:r>
                      <a:r>
                        <a:rPr lang="zh-TW" sz="1800" kern="100">
                          <a:effectLst/>
                          <a:latin typeface="Calibri"/>
                          <a:ea typeface="標楷體"/>
                          <a:cs typeface="Times New Roman"/>
                        </a:rPr>
                        <a:t>土地於</a:t>
                      </a:r>
                      <a:r>
                        <a:rPr lang="en-US" sz="1800" kern="100">
                          <a:effectLst/>
                          <a:latin typeface="Calibri"/>
                          <a:ea typeface="標楷體"/>
                          <a:cs typeface="Times New Roman"/>
                        </a:rPr>
                        <a:t>105/1/1</a:t>
                      </a:r>
                      <a:r>
                        <a:rPr lang="zh-TW" sz="1800" kern="100">
                          <a:effectLst/>
                          <a:latin typeface="Calibri"/>
                          <a:ea typeface="標楷體"/>
                          <a:cs typeface="Times New Roman"/>
                        </a:rPr>
                        <a:t>前取得者</a:t>
                      </a:r>
                      <a:r>
                        <a:rPr lang="en-US" sz="1800" kern="100">
                          <a:effectLst/>
                          <a:latin typeface="Calibri"/>
                          <a:ea typeface="標楷體"/>
                          <a:cs typeface="Times New Roman"/>
                        </a:rPr>
                        <a:t>(</a:t>
                      </a:r>
                      <a:r>
                        <a:rPr lang="zh-TW" sz="1800" kern="100">
                          <a:effectLst/>
                          <a:latin typeface="Calibri"/>
                          <a:ea typeface="標楷體"/>
                          <a:cs typeface="Times New Roman"/>
                        </a:rPr>
                        <a:t>至出售持有期間二年內</a:t>
                      </a:r>
                      <a:r>
                        <a:rPr lang="en-US" sz="1800" kern="100">
                          <a:effectLst/>
                          <a:latin typeface="Calibri"/>
                          <a:ea typeface="標楷體"/>
                          <a:cs typeface="Times New Roman"/>
                        </a:rPr>
                        <a:t>)</a:t>
                      </a:r>
                      <a:r>
                        <a:rPr lang="zh-TW" sz="1800" kern="100">
                          <a:effectLst/>
                          <a:latin typeface="Calibri"/>
                          <a:ea typeface="標楷體"/>
                          <a:cs typeface="Times New Roman"/>
                        </a:rPr>
                        <a:t>：</a:t>
                      </a:r>
                      <a:endParaRPr lang="zh-TW" sz="1800" kern="100">
                        <a:effectLst/>
                        <a:latin typeface="Calibri"/>
                        <a:ea typeface="新細明體"/>
                        <a:cs typeface="Times New Roman"/>
                      </a:endParaRPr>
                    </a:p>
                    <a:p>
                      <a:pPr>
                        <a:lnSpc>
                          <a:spcPct val="100000"/>
                        </a:lnSpc>
                        <a:spcAft>
                          <a:spcPts val="0"/>
                        </a:spcAft>
                      </a:pPr>
                      <a:r>
                        <a:rPr lang="zh-TW" sz="1800" kern="100">
                          <a:effectLst/>
                          <a:latin typeface="Calibri"/>
                          <a:ea typeface="新細明體"/>
                          <a:cs typeface="新細明體"/>
                        </a:rPr>
                        <a:t>①</a:t>
                      </a:r>
                      <a:r>
                        <a:rPr lang="en-US" sz="1800" kern="100">
                          <a:effectLst/>
                          <a:latin typeface="標楷體"/>
                          <a:ea typeface="新細明體"/>
                          <a:cs typeface="Times New Roman"/>
                        </a:rPr>
                        <a:t>1</a:t>
                      </a:r>
                      <a:r>
                        <a:rPr lang="zh-TW" sz="1800" kern="100">
                          <a:effectLst/>
                          <a:latin typeface="Calibri"/>
                          <a:ea typeface="標楷體"/>
                          <a:cs typeface="Times New Roman"/>
                        </a:rPr>
                        <a:t>土地交易所得課</a:t>
                      </a:r>
                      <a:r>
                        <a:rPr lang="en-US" sz="1800" kern="100">
                          <a:effectLst/>
                          <a:latin typeface="Calibri"/>
                          <a:ea typeface="標楷體"/>
                          <a:cs typeface="Times New Roman"/>
                        </a:rPr>
                        <a:t>20%</a:t>
                      </a:r>
                      <a:r>
                        <a:rPr lang="zh-TW" sz="1800" kern="100">
                          <a:effectLst/>
                          <a:latin typeface="Calibri"/>
                          <a:ea typeface="標楷體"/>
                          <a:cs typeface="Times New Roman"/>
                        </a:rPr>
                        <a:t>。</a:t>
                      </a:r>
                      <a:endParaRPr lang="zh-TW" sz="1800" kern="100">
                        <a:effectLst/>
                        <a:latin typeface="Calibri"/>
                        <a:ea typeface="新細明體"/>
                        <a:cs typeface="Times New Roman"/>
                      </a:endParaRPr>
                    </a:p>
                  </a:txBody>
                  <a:tcPr marL="68580" marR="68580" marT="0" marB="0"/>
                </a:tc>
                <a:tc>
                  <a:txBody>
                    <a:bodyPr/>
                    <a:lstStyle/>
                    <a:p>
                      <a:pPr algn="ctr">
                        <a:lnSpc>
                          <a:spcPct val="100000"/>
                        </a:lnSpc>
                        <a:spcAft>
                          <a:spcPts val="0"/>
                        </a:spcAft>
                      </a:pPr>
                      <a:r>
                        <a:rPr lang="en-US" sz="1800" kern="100">
                          <a:effectLst/>
                          <a:latin typeface="標楷體"/>
                          <a:ea typeface="新細明體"/>
                          <a:cs typeface="Times New Roman"/>
                        </a:rPr>
                        <a:t>V</a:t>
                      </a:r>
                      <a:endParaRPr lang="zh-TW" sz="1800" kern="100">
                        <a:effectLst/>
                        <a:latin typeface="Calibri"/>
                        <a:ea typeface="新細明體"/>
                        <a:cs typeface="Times New Roman"/>
                      </a:endParaRPr>
                    </a:p>
                  </a:txBody>
                  <a:tcPr marL="68580" marR="68580" marT="0" marB="0" anchor="ctr"/>
                </a:tc>
                <a:tc>
                  <a:txBody>
                    <a:bodyPr/>
                    <a:lstStyle/>
                    <a:p>
                      <a:pPr algn="ctr">
                        <a:lnSpc>
                          <a:spcPct val="100000"/>
                        </a:lnSpc>
                        <a:spcAft>
                          <a:spcPts val="0"/>
                        </a:spcAft>
                      </a:pPr>
                      <a:r>
                        <a:rPr lang="en-US" sz="1800" kern="100">
                          <a:effectLst/>
                          <a:latin typeface="標楷體"/>
                          <a:ea typeface="新細明體"/>
                          <a:cs typeface="Times New Roman"/>
                        </a:rPr>
                        <a:t>V</a:t>
                      </a:r>
                      <a:endParaRPr lang="zh-TW" sz="1800" kern="100">
                        <a:effectLst/>
                        <a:latin typeface="Calibri"/>
                        <a:ea typeface="新細明體"/>
                        <a:cs typeface="Times New Roman"/>
                      </a:endParaRPr>
                    </a:p>
                  </a:txBody>
                  <a:tcPr marL="68580" marR="68580" marT="0" marB="0" anchor="ctr"/>
                </a:tc>
                <a:tc>
                  <a:txBody>
                    <a:bodyPr/>
                    <a:lstStyle/>
                    <a:p>
                      <a:pPr>
                        <a:lnSpc>
                          <a:spcPct val="100000"/>
                        </a:lnSpc>
                        <a:spcAft>
                          <a:spcPts val="0"/>
                        </a:spcAft>
                      </a:pPr>
                      <a:r>
                        <a:rPr lang="zh-TW" sz="1800" kern="100" dirty="0">
                          <a:effectLst/>
                          <a:latin typeface="Calibri"/>
                          <a:ea typeface="標楷體"/>
                          <a:cs typeface="Times New Roman"/>
                        </a:rPr>
                        <a:t>合建分售</a:t>
                      </a:r>
                      <a:r>
                        <a:rPr lang="en-US" sz="1800" kern="100" dirty="0">
                          <a:effectLst/>
                          <a:latin typeface="Calibri"/>
                          <a:ea typeface="標楷體"/>
                          <a:cs typeface="Times New Roman"/>
                        </a:rPr>
                        <a:t>(</a:t>
                      </a:r>
                      <a:r>
                        <a:rPr lang="zh-TW" sz="1800" kern="100" dirty="0">
                          <a:effectLst/>
                          <a:latin typeface="Calibri"/>
                          <a:ea typeface="標楷體"/>
                          <a:cs typeface="Times New Roman"/>
                        </a:rPr>
                        <a:t>或分成</a:t>
                      </a:r>
                      <a:r>
                        <a:rPr lang="en-US" sz="1800" kern="100" dirty="0">
                          <a:effectLst/>
                          <a:latin typeface="Calibri"/>
                          <a:ea typeface="標楷體"/>
                          <a:cs typeface="Times New Roman"/>
                        </a:rPr>
                        <a:t>)</a:t>
                      </a:r>
                      <a:r>
                        <a:rPr lang="zh-TW" sz="1800" kern="100" dirty="0">
                          <a:effectLst/>
                          <a:latin typeface="Calibri"/>
                          <a:ea typeface="標楷體"/>
                          <a:cs typeface="Times New Roman"/>
                        </a:rPr>
                        <a:t>之地主稅負較輕。</a:t>
                      </a:r>
                      <a:endParaRPr lang="zh-TW" sz="1800" kern="100" dirty="0">
                        <a:effectLst/>
                        <a:latin typeface="Calibri"/>
                        <a:ea typeface="新細明體"/>
                        <a:cs typeface="Times New Roman"/>
                      </a:endParaRPr>
                    </a:p>
                  </a:txBody>
                  <a:tcPr marL="68580" marR="68580" marT="0" marB="0"/>
                </a:tc>
              </a:tr>
            </a:tbl>
          </a:graphicData>
        </a:graphic>
      </p:graphicFrame>
      <p:sp>
        <p:nvSpPr>
          <p:cNvPr id="8" name="投影片編號版面配置區 7"/>
          <p:cNvSpPr>
            <a:spLocks noGrp="1"/>
          </p:cNvSpPr>
          <p:nvPr>
            <p:ph type="sldNum" sz="quarter" idx="12"/>
          </p:nvPr>
        </p:nvSpPr>
        <p:spPr/>
        <p:txBody>
          <a:bodyPr/>
          <a:lstStyle/>
          <a:p>
            <a:fld id="{29056310-2E93-4FFF-A86A-018B2BB499B7}" type="slidenum">
              <a:rPr lang="zh-TW" altLang="en-US" smtClean="0"/>
              <a:t>6</a:t>
            </a:fld>
            <a:endParaRPr lang="zh-TW" altLang="en-US" dirty="0"/>
          </a:p>
        </p:txBody>
      </p:sp>
    </p:spTree>
    <p:extLst>
      <p:ext uri="{BB962C8B-B14F-4D97-AF65-F5344CB8AC3E}">
        <p14:creationId xmlns:p14="http://schemas.microsoft.com/office/powerpoint/2010/main" val="3647031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2467818779"/>
              </p:ext>
            </p:extLst>
          </p:nvPr>
        </p:nvGraphicFramePr>
        <p:xfrm>
          <a:off x="251520" y="476672"/>
          <a:ext cx="8496943" cy="4643374"/>
        </p:xfrm>
        <a:graphic>
          <a:graphicData uri="http://schemas.openxmlformats.org/drawingml/2006/table">
            <a:tbl>
              <a:tblPr firstRow="1" firstCol="1" bandRow="1">
                <a:tableStyleId>{5C22544A-7EE6-4342-B048-85BDC9FD1C3A}</a:tableStyleId>
              </a:tblPr>
              <a:tblGrid>
                <a:gridCol w="576822"/>
                <a:gridCol w="2591226"/>
                <a:gridCol w="2571115"/>
                <a:gridCol w="745346"/>
                <a:gridCol w="788299"/>
                <a:gridCol w="1224135"/>
              </a:tblGrid>
              <a:tr h="675767">
                <a:tc row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項次</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rowSpan="2">
                  <a:txBody>
                    <a:bodyPr/>
                    <a:lstStyle/>
                    <a:p>
                      <a:pPr algn="ctr">
                        <a:lnSpc>
                          <a:spcPct val="100000"/>
                        </a:lnSpc>
                        <a:spcAft>
                          <a:spcPts val="0"/>
                        </a:spcAft>
                      </a:pPr>
                      <a:r>
                        <a:rPr lang="zh-TW" sz="2000" kern="100">
                          <a:effectLst/>
                          <a:latin typeface="標楷體" panose="03000509000000000000" pitchFamily="65" charset="-120"/>
                          <a:ea typeface="標楷體" panose="03000509000000000000" pitchFamily="65" charset="-120"/>
                        </a:rPr>
                        <a:t>公司課稅內容</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row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合建地主課稅內容</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grid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打</a:t>
                      </a:r>
                      <a:r>
                        <a:rPr lang="en-US" sz="2000" kern="100" dirty="0">
                          <a:effectLst/>
                          <a:latin typeface="標楷體" panose="03000509000000000000" pitchFamily="65" charset="-120"/>
                          <a:ea typeface="標楷體" panose="03000509000000000000" pitchFamily="65" charset="-120"/>
                        </a:rPr>
                        <a:t>V</a:t>
                      </a:r>
                      <a:r>
                        <a:rPr lang="zh-TW" sz="2000" kern="100" dirty="0">
                          <a:effectLst/>
                          <a:latin typeface="標楷體" panose="03000509000000000000" pitchFamily="65" charset="-120"/>
                          <a:ea typeface="標楷體" panose="03000509000000000000" pitchFamily="65" charset="-120"/>
                        </a:rPr>
                        <a:t>者要繳</a:t>
                      </a:r>
                    </a:p>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新制所得稅</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hMerge="1">
                  <a:txBody>
                    <a:bodyPr/>
                    <a:lstStyle/>
                    <a:p>
                      <a:endParaRPr lang="zh-TW" altLang="en-US"/>
                    </a:p>
                  </a:txBody>
                  <a:tcPr/>
                </a:tc>
                <a:tc rowSpan="2">
                  <a:txBody>
                    <a:bodyPr/>
                    <a:lstStyle/>
                    <a:p>
                      <a:pPr algn="ctr">
                        <a:lnSpc>
                          <a:spcPct val="100000"/>
                        </a:lnSpc>
                        <a:spcAft>
                          <a:spcPts val="0"/>
                        </a:spcAft>
                      </a:pPr>
                      <a:r>
                        <a:rPr lang="zh-TW" sz="2000" kern="100">
                          <a:effectLst/>
                          <a:latin typeface="標楷體" panose="03000509000000000000" pitchFamily="65" charset="-120"/>
                          <a:ea typeface="標楷體" panose="03000509000000000000" pitchFamily="65" charset="-120"/>
                        </a:rPr>
                        <a:t>備註說明</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67576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nSpc>
                          <a:spcPct val="100000"/>
                        </a:lnSpc>
                        <a:spcAft>
                          <a:spcPts val="0"/>
                        </a:spcAft>
                      </a:pPr>
                      <a:r>
                        <a:rPr lang="zh-TW" sz="2000" kern="100" dirty="0">
                          <a:solidFill>
                            <a:schemeClr val="bg1"/>
                          </a:solidFill>
                          <a:effectLst/>
                          <a:latin typeface="標楷體" panose="03000509000000000000" pitchFamily="65" charset="-120"/>
                          <a:ea typeface="標楷體" panose="03000509000000000000" pitchFamily="65" charset="-120"/>
                        </a:rPr>
                        <a:t>自</a:t>
                      </a:r>
                      <a:r>
                        <a:rPr lang="zh-TW" sz="2000" kern="100" dirty="0" smtClean="0">
                          <a:solidFill>
                            <a:schemeClr val="bg1"/>
                          </a:solidFill>
                          <a:effectLst/>
                          <a:latin typeface="標楷體" panose="03000509000000000000" pitchFamily="65" charset="-120"/>
                          <a:ea typeface="標楷體" panose="03000509000000000000" pitchFamily="65" charset="-120"/>
                        </a:rPr>
                        <a:t>地</a:t>
                      </a:r>
                      <a:endParaRPr lang="en-US" altLang="zh-TW" sz="2000" kern="100" dirty="0" smtClean="0">
                        <a:solidFill>
                          <a:schemeClr val="bg1"/>
                        </a:solidFill>
                        <a:effectLst/>
                        <a:latin typeface="標楷體" panose="03000509000000000000" pitchFamily="65" charset="-120"/>
                        <a:ea typeface="標楷體" panose="03000509000000000000" pitchFamily="65" charset="-120"/>
                      </a:endParaRPr>
                    </a:p>
                    <a:p>
                      <a:pPr>
                        <a:lnSpc>
                          <a:spcPct val="100000"/>
                        </a:lnSpc>
                        <a:spcAft>
                          <a:spcPts val="0"/>
                        </a:spcAft>
                      </a:pPr>
                      <a:r>
                        <a:rPr lang="zh-TW" sz="2000" kern="100" dirty="0" smtClean="0">
                          <a:solidFill>
                            <a:schemeClr val="bg1"/>
                          </a:solidFill>
                          <a:effectLst/>
                          <a:latin typeface="標楷體" panose="03000509000000000000" pitchFamily="65" charset="-120"/>
                          <a:ea typeface="標楷體" panose="03000509000000000000" pitchFamily="65" charset="-120"/>
                        </a:rPr>
                        <a:t>自</a:t>
                      </a:r>
                      <a:r>
                        <a:rPr lang="zh-TW" sz="2000" kern="100" dirty="0">
                          <a:solidFill>
                            <a:schemeClr val="bg1"/>
                          </a:solidFill>
                          <a:effectLst/>
                          <a:latin typeface="標楷體" panose="03000509000000000000" pitchFamily="65" charset="-120"/>
                          <a:ea typeface="標楷體" panose="03000509000000000000" pitchFamily="65" charset="-120"/>
                        </a:rPr>
                        <a:t>建</a:t>
                      </a:r>
                      <a:endParaRPr lang="zh-TW" sz="2000" b="1" kern="100" dirty="0">
                        <a:solidFill>
                          <a:schemeClr val="bg1"/>
                        </a:solidFill>
                        <a:effectLst/>
                        <a:latin typeface="標楷體" panose="03000509000000000000" pitchFamily="65" charset="-120"/>
                        <a:ea typeface="標楷體" panose="03000509000000000000" pitchFamily="65" charset="-120"/>
                        <a:cs typeface="+mn-cs"/>
                      </a:endParaRPr>
                    </a:p>
                  </a:txBody>
                  <a:tcPr marL="68580" marR="68580" marT="0" marB="0">
                    <a:solidFill>
                      <a:schemeClr val="accent1"/>
                    </a:solidFill>
                  </a:tcPr>
                </a:tc>
                <a:tc>
                  <a:txBody>
                    <a:bodyPr/>
                    <a:lstStyle/>
                    <a:p>
                      <a:pPr>
                        <a:lnSpc>
                          <a:spcPct val="100000"/>
                        </a:lnSpc>
                        <a:spcAft>
                          <a:spcPts val="0"/>
                        </a:spcAft>
                      </a:pPr>
                      <a:r>
                        <a:rPr lang="zh-TW" sz="1200" kern="100" dirty="0">
                          <a:solidFill>
                            <a:schemeClr val="bg1"/>
                          </a:solidFill>
                          <a:effectLst/>
                          <a:latin typeface="標楷體" panose="03000509000000000000" pitchFamily="65" charset="-120"/>
                          <a:ea typeface="標楷體" panose="03000509000000000000" pitchFamily="65" charset="-120"/>
                        </a:rPr>
                        <a:t>合建分</a:t>
                      </a:r>
                      <a:r>
                        <a:rPr lang="zh-TW" sz="1200" kern="100" dirty="0" smtClean="0">
                          <a:solidFill>
                            <a:schemeClr val="bg1"/>
                          </a:solidFill>
                          <a:effectLst/>
                          <a:latin typeface="標楷體" panose="03000509000000000000" pitchFamily="65" charset="-120"/>
                          <a:ea typeface="標楷體" panose="03000509000000000000" pitchFamily="65" charset="-120"/>
                        </a:rPr>
                        <a:t>售</a:t>
                      </a:r>
                      <a:endParaRPr lang="en-US" altLang="zh-TW" sz="1200" kern="100" dirty="0" smtClean="0">
                        <a:solidFill>
                          <a:schemeClr val="bg1"/>
                        </a:solidFill>
                        <a:effectLst/>
                        <a:latin typeface="標楷體" panose="03000509000000000000" pitchFamily="65" charset="-120"/>
                        <a:ea typeface="標楷體" panose="03000509000000000000" pitchFamily="65" charset="-120"/>
                      </a:endParaRPr>
                    </a:p>
                    <a:p>
                      <a:pPr>
                        <a:lnSpc>
                          <a:spcPct val="100000"/>
                        </a:lnSpc>
                        <a:spcAft>
                          <a:spcPts val="0"/>
                        </a:spcAft>
                      </a:pPr>
                      <a:r>
                        <a:rPr lang="en-US" sz="1200" kern="100" dirty="0" smtClean="0">
                          <a:solidFill>
                            <a:schemeClr val="bg1"/>
                          </a:solidFill>
                          <a:effectLst/>
                          <a:latin typeface="標楷體" panose="03000509000000000000" pitchFamily="65" charset="-120"/>
                          <a:ea typeface="標楷體" panose="03000509000000000000" pitchFamily="65" charset="-120"/>
                        </a:rPr>
                        <a:t>(</a:t>
                      </a:r>
                      <a:r>
                        <a:rPr lang="zh-TW" sz="1200" kern="100" dirty="0">
                          <a:solidFill>
                            <a:schemeClr val="bg1"/>
                          </a:solidFill>
                          <a:effectLst/>
                          <a:latin typeface="標楷體" panose="03000509000000000000" pitchFamily="65" charset="-120"/>
                          <a:ea typeface="標楷體" panose="03000509000000000000" pitchFamily="65" charset="-120"/>
                        </a:rPr>
                        <a:t>或分成</a:t>
                      </a:r>
                      <a:r>
                        <a:rPr lang="en-US" sz="1200" kern="100" dirty="0">
                          <a:solidFill>
                            <a:schemeClr val="bg1"/>
                          </a:solidFill>
                          <a:effectLst/>
                          <a:latin typeface="標楷體" panose="03000509000000000000" pitchFamily="65" charset="-120"/>
                          <a:ea typeface="標楷體" panose="03000509000000000000" pitchFamily="65" charset="-120"/>
                        </a:rPr>
                        <a:t>)</a:t>
                      </a:r>
                      <a:endParaRPr lang="zh-TW" sz="1200" b="1" kern="100" dirty="0">
                        <a:solidFill>
                          <a:schemeClr val="bg1"/>
                        </a:solidFill>
                        <a:effectLst/>
                        <a:latin typeface="標楷體" panose="03000509000000000000" pitchFamily="65" charset="-120"/>
                        <a:ea typeface="標楷體" panose="03000509000000000000" pitchFamily="65" charset="-120"/>
                        <a:cs typeface="+mn-cs"/>
                      </a:endParaRPr>
                    </a:p>
                  </a:txBody>
                  <a:tcPr marL="68580" marR="68580" marT="0" marB="0">
                    <a:solidFill>
                      <a:schemeClr val="accent1"/>
                    </a:solidFill>
                  </a:tcPr>
                </a:tc>
                <a:tc vMerge="1">
                  <a:txBody>
                    <a:bodyPr/>
                    <a:lstStyle/>
                    <a:p>
                      <a:endParaRPr lang="zh-TW" altLang="en-US"/>
                    </a:p>
                  </a:txBody>
                  <a:tcPr/>
                </a:tc>
              </a:tr>
              <a:tr h="337884">
                <a:tc>
                  <a:txBody>
                    <a:bodyPr/>
                    <a:lstStyle/>
                    <a:p>
                      <a:pPr>
                        <a:lnSpc>
                          <a:spcPct val="100000"/>
                        </a:lnSpc>
                        <a:spcAft>
                          <a:spcPts val="0"/>
                        </a:spcAft>
                      </a:pPr>
                      <a:r>
                        <a:rPr lang="en-US" sz="1800" kern="100" dirty="0">
                          <a:effectLst/>
                          <a:latin typeface="標楷體"/>
                          <a:ea typeface="新細明體"/>
                          <a:cs typeface="Times New Roman"/>
                        </a:rPr>
                        <a:t> </a:t>
                      </a:r>
                      <a:endParaRPr lang="zh-TW" sz="1800" kern="100" dirty="0">
                        <a:effectLst/>
                        <a:latin typeface="Calibri"/>
                        <a:ea typeface="新細明體"/>
                        <a:cs typeface="Times New Roman"/>
                      </a:endParaRPr>
                    </a:p>
                  </a:txBody>
                  <a:tcPr marL="68580" marR="68580" marT="0" marB="0"/>
                </a:tc>
                <a:tc>
                  <a:txBody>
                    <a:bodyPr/>
                    <a:lstStyle/>
                    <a:p>
                      <a:pPr marL="274638" indent="-274638">
                        <a:lnSpc>
                          <a:spcPct val="100000"/>
                        </a:lnSpc>
                        <a:spcAft>
                          <a:spcPts val="0"/>
                        </a:spcAft>
                      </a:pPr>
                      <a:r>
                        <a:rPr lang="en-US" sz="1800" kern="100" dirty="0">
                          <a:effectLst/>
                          <a:latin typeface="標楷體"/>
                          <a:ea typeface="新細明體"/>
                          <a:cs typeface="Times New Roman"/>
                        </a:rPr>
                        <a:t>3.</a:t>
                      </a:r>
                      <a:r>
                        <a:rPr lang="zh-TW" sz="1800" kern="100" dirty="0">
                          <a:effectLst/>
                          <a:latin typeface="Calibri"/>
                          <a:ea typeface="標楷體"/>
                          <a:cs typeface="Times New Roman"/>
                        </a:rPr>
                        <a:t>土地於</a:t>
                      </a:r>
                      <a:r>
                        <a:rPr lang="en-US" sz="1800" kern="100" dirty="0">
                          <a:effectLst/>
                          <a:latin typeface="Calibri"/>
                          <a:ea typeface="標楷體"/>
                          <a:cs typeface="Times New Roman"/>
                        </a:rPr>
                        <a:t>105/1/1</a:t>
                      </a:r>
                      <a:r>
                        <a:rPr lang="zh-TW" sz="1800" kern="100" dirty="0">
                          <a:effectLst/>
                          <a:latin typeface="Calibri"/>
                          <a:ea typeface="標楷體"/>
                          <a:cs typeface="Times New Roman"/>
                        </a:rPr>
                        <a:t>後取得及出售者：</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①</a:t>
                      </a:r>
                      <a:r>
                        <a:rPr lang="zh-TW" sz="1800" kern="100" dirty="0">
                          <a:effectLst/>
                          <a:latin typeface="Calibri"/>
                          <a:ea typeface="標楷體"/>
                          <a:cs typeface="Times New Roman"/>
                        </a:rPr>
                        <a:t>課</a:t>
                      </a:r>
                      <a:r>
                        <a:rPr lang="en-US" sz="1800" kern="100" dirty="0">
                          <a:effectLst/>
                          <a:latin typeface="Calibri"/>
                          <a:ea typeface="標楷體"/>
                          <a:cs typeface="Times New Roman"/>
                        </a:rPr>
                        <a:t>17%</a:t>
                      </a:r>
                      <a:r>
                        <a:rPr lang="zh-TW" sz="1800" kern="100" dirty="0">
                          <a:effectLst/>
                          <a:latin typeface="Calibri"/>
                          <a:ea typeface="標楷體"/>
                          <a:cs typeface="Times New Roman"/>
                        </a:rPr>
                        <a:t>營利事業所得稅。</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②</a:t>
                      </a:r>
                      <a:r>
                        <a:rPr lang="zh-TW" sz="1800" kern="100" dirty="0">
                          <a:effectLst/>
                          <a:latin typeface="Calibri"/>
                          <a:ea typeface="標楷體"/>
                          <a:cs typeface="Times New Roman"/>
                        </a:rPr>
                        <a:t>稅後盈餘分配給股東，最高課綜合所得稅</a:t>
                      </a:r>
                      <a:r>
                        <a:rPr lang="en-US" sz="1800" kern="100" dirty="0">
                          <a:effectLst/>
                          <a:latin typeface="Calibri"/>
                          <a:ea typeface="標楷體"/>
                          <a:cs typeface="Times New Roman"/>
                        </a:rPr>
                        <a:t>45%</a:t>
                      </a:r>
                      <a:r>
                        <a:rPr lang="zh-TW" sz="1800" kern="100" dirty="0">
                          <a:effectLst/>
                          <a:latin typeface="Calibri"/>
                          <a:ea typeface="標楷體"/>
                          <a:cs typeface="Times New Roman"/>
                        </a:rPr>
                        <a:t>。</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③</a:t>
                      </a:r>
                      <a:r>
                        <a:rPr lang="zh-TW" sz="1800" kern="100" dirty="0">
                          <a:effectLst/>
                          <a:latin typeface="Calibri"/>
                          <a:ea typeface="標楷體"/>
                          <a:cs typeface="Times New Roman"/>
                        </a:rPr>
                        <a:t>分配股利應加徵個人股東</a:t>
                      </a:r>
                      <a:r>
                        <a:rPr lang="en-US" sz="1800" kern="100" dirty="0">
                          <a:effectLst/>
                          <a:latin typeface="Calibri"/>
                          <a:ea typeface="標楷體"/>
                          <a:cs typeface="Times New Roman"/>
                        </a:rPr>
                        <a:t>2%</a:t>
                      </a:r>
                      <a:r>
                        <a:rPr lang="zh-TW" sz="1800" kern="100" dirty="0">
                          <a:effectLst/>
                          <a:latin typeface="Calibri"/>
                          <a:ea typeface="標楷體"/>
                          <a:cs typeface="Times New Roman"/>
                        </a:rPr>
                        <a:t>補充保費。</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④</a:t>
                      </a:r>
                      <a:r>
                        <a:rPr lang="zh-TW" sz="1800" kern="100" dirty="0">
                          <a:effectLst/>
                          <a:latin typeface="Calibri"/>
                          <a:ea typeface="標楷體"/>
                          <a:cs typeface="Times New Roman"/>
                        </a:rPr>
                        <a:t>可扣抵稅額</a:t>
                      </a:r>
                      <a:r>
                        <a:rPr lang="en-US" sz="1800" kern="100" dirty="0">
                          <a:effectLst/>
                          <a:latin typeface="Calibri"/>
                          <a:ea typeface="標楷體"/>
                          <a:cs typeface="Times New Roman"/>
                        </a:rPr>
                        <a:t>(</a:t>
                      </a:r>
                      <a:r>
                        <a:rPr lang="zh-TW" sz="1800" kern="100" dirty="0">
                          <a:effectLst/>
                          <a:latin typeface="Calibri"/>
                          <a:ea typeface="標楷體"/>
                          <a:cs typeface="Times New Roman"/>
                        </a:rPr>
                        <a:t>含原課營利事業所得稅</a:t>
                      </a:r>
                      <a:r>
                        <a:rPr lang="en-US" sz="1800" kern="100" dirty="0">
                          <a:effectLst/>
                          <a:latin typeface="Calibri"/>
                          <a:ea typeface="標楷體"/>
                          <a:cs typeface="Times New Roman"/>
                        </a:rPr>
                        <a:t>17%</a:t>
                      </a:r>
                      <a:r>
                        <a:rPr lang="zh-TW" sz="1800" kern="100" dirty="0">
                          <a:effectLst/>
                          <a:latin typeface="Calibri"/>
                          <a:ea typeface="標楷體"/>
                          <a:cs typeface="Times New Roman"/>
                        </a:rPr>
                        <a:t>及未分配盈餘加徵</a:t>
                      </a:r>
                      <a:r>
                        <a:rPr lang="en-US" sz="1800" kern="100" dirty="0">
                          <a:effectLst/>
                          <a:latin typeface="Calibri"/>
                          <a:ea typeface="標楷體"/>
                          <a:cs typeface="Times New Roman"/>
                        </a:rPr>
                        <a:t>10%)</a:t>
                      </a:r>
                      <a:r>
                        <a:rPr lang="zh-TW" sz="1800" kern="100" dirty="0">
                          <a:effectLst/>
                          <a:latin typeface="Calibri"/>
                          <a:ea typeface="標楷體"/>
                          <a:cs typeface="Times New Roman"/>
                        </a:rPr>
                        <a:t>僅能「半數」抵減股東個人綜合所得稅。</a:t>
                      </a:r>
                      <a:endParaRPr lang="zh-TW" sz="1800" kern="100" dirty="0">
                        <a:effectLst/>
                        <a:latin typeface="Calibri"/>
                        <a:ea typeface="新細明體"/>
                        <a:cs typeface="Times New Roman"/>
                      </a:endParaRPr>
                    </a:p>
                  </a:txBody>
                  <a:tcPr marL="68580" marR="68580" marT="0" marB="0"/>
                </a:tc>
                <a:tc>
                  <a:txBody>
                    <a:bodyPr/>
                    <a:lstStyle/>
                    <a:p>
                      <a:pPr marL="182563" indent="-182563">
                        <a:lnSpc>
                          <a:spcPct val="100000"/>
                        </a:lnSpc>
                        <a:spcAft>
                          <a:spcPts val="0"/>
                        </a:spcAft>
                      </a:pPr>
                      <a:r>
                        <a:rPr lang="en-US" sz="1800" kern="100" dirty="0">
                          <a:effectLst/>
                          <a:latin typeface="標楷體"/>
                          <a:ea typeface="新細明體"/>
                          <a:cs typeface="Times New Roman"/>
                        </a:rPr>
                        <a:t>3.</a:t>
                      </a:r>
                      <a:r>
                        <a:rPr lang="zh-TW" sz="1800" kern="100" dirty="0">
                          <a:effectLst/>
                          <a:latin typeface="Calibri"/>
                          <a:ea typeface="標楷體"/>
                          <a:cs typeface="Times New Roman"/>
                        </a:rPr>
                        <a:t>土地於</a:t>
                      </a:r>
                      <a:r>
                        <a:rPr lang="en-US" sz="1800" kern="100" dirty="0">
                          <a:effectLst/>
                          <a:latin typeface="Calibri"/>
                          <a:ea typeface="標楷體"/>
                          <a:cs typeface="Times New Roman"/>
                        </a:rPr>
                        <a:t>105/1/1</a:t>
                      </a:r>
                      <a:r>
                        <a:rPr lang="zh-TW" sz="1800" kern="100" dirty="0">
                          <a:effectLst/>
                          <a:latin typeface="Calibri"/>
                          <a:ea typeface="標楷體"/>
                          <a:cs typeface="Times New Roman"/>
                        </a:rPr>
                        <a:t>後取得及出售者：</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①</a:t>
                      </a:r>
                      <a:r>
                        <a:rPr lang="zh-TW" sz="1800" kern="100" dirty="0">
                          <a:effectLst/>
                          <a:latin typeface="Calibri"/>
                          <a:ea typeface="標楷體"/>
                          <a:cs typeface="Times New Roman"/>
                        </a:rPr>
                        <a:t>持有期間</a:t>
                      </a:r>
                      <a:r>
                        <a:rPr lang="en-US" sz="1800" kern="100" dirty="0">
                          <a:effectLst/>
                          <a:latin typeface="Calibri"/>
                          <a:ea typeface="標楷體"/>
                          <a:cs typeface="Times New Roman"/>
                        </a:rPr>
                        <a:t>10</a:t>
                      </a:r>
                      <a:r>
                        <a:rPr lang="zh-TW" sz="1800" kern="100" dirty="0">
                          <a:effectLst/>
                          <a:latin typeface="Calibri"/>
                          <a:ea typeface="標楷體"/>
                          <a:cs typeface="Times New Roman"/>
                        </a:rPr>
                        <a:t>年以內者，課徵</a:t>
                      </a:r>
                      <a:r>
                        <a:rPr lang="en-US" sz="1800" kern="100" dirty="0">
                          <a:effectLst/>
                          <a:latin typeface="Calibri"/>
                          <a:ea typeface="標楷體"/>
                          <a:cs typeface="Times New Roman"/>
                        </a:rPr>
                        <a:t>20%</a:t>
                      </a:r>
                      <a:r>
                        <a:rPr lang="zh-TW" sz="1800" kern="100" dirty="0">
                          <a:effectLst/>
                          <a:latin typeface="Calibri"/>
                          <a:ea typeface="標楷體"/>
                          <a:cs typeface="Times New Roman"/>
                        </a:rPr>
                        <a:t>。</a:t>
                      </a:r>
                      <a:endParaRPr lang="zh-TW" sz="1800" kern="100" dirty="0">
                        <a:effectLst/>
                        <a:latin typeface="Calibri"/>
                        <a:ea typeface="新細明體"/>
                        <a:cs typeface="Times New Roman"/>
                      </a:endParaRPr>
                    </a:p>
                    <a:p>
                      <a:pPr marL="182563" indent="-182563">
                        <a:lnSpc>
                          <a:spcPct val="100000"/>
                        </a:lnSpc>
                        <a:spcAft>
                          <a:spcPts val="0"/>
                        </a:spcAft>
                      </a:pPr>
                      <a:r>
                        <a:rPr lang="zh-TW" sz="1800" kern="100" dirty="0">
                          <a:effectLst/>
                          <a:latin typeface="Calibri"/>
                          <a:ea typeface="新細明體"/>
                          <a:cs typeface="新細明體"/>
                        </a:rPr>
                        <a:t>②</a:t>
                      </a:r>
                      <a:r>
                        <a:rPr lang="zh-TW" sz="1800" kern="100" dirty="0">
                          <a:effectLst/>
                          <a:latin typeface="Calibri"/>
                          <a:ea typeface="標楷體"/>
                          <a:cs typeface="Times New Roman"/>
                        </a:rPr>
                        <a:t>持有期間</a:t>
                      </a:r>
                      <a:r>
                        <a:rPr lang="en-US" sz="1800" kern="100" dirty="0">
                          <a:effectLst/>
                          <a:latin typeface="Calibri"/>
                          <a:ea typeface="標楷體"/>
                          <a:cs typeface="Times New Roman"/>
                        </a:rPr>
                        <a:t>10</a:t>
                      </a:r>
                      <a:r>
                        <a:rPr lang="zh-TW" sz="1800" kern="100" dirty="0">
                          <a:effectLst/>
                          <a:latin typeface="Calibri"/>
                          <a:ea typeface="標楷體"/>
                          <a:cs typeface="Times New Roman"/>
                        </a:rPr>
                        <a:t>年以上者，課徵</a:t>
                      </a:r>
                      <a:r>
                        <a:rPr lang="en-US" sz="1800" kern="100" dirty="0">
                          <a:effectLst/>
                          <a:latin typeface="Calibri"/>
                          <a:ea typeface="標楷體"/>
                          <a:cs typeface="Times New Roman"/>
                        </a:rPr>
                        <a:t>15%</a:t>
                      </a:r>
                      <a:r>
                        <a:rPr lang="zh-TW" sz="1800" kern="100" dirty="0">
                          <a:effectLst/>
                          <a:latin typeface="Calibri"/>
                          <a:ea typeface="標楷體"/>
                          <a:cs typeface="Times New Roman"/>
                        </a:rPr>
                        <a:t>。</a:t>
                      </a:r>
                      <a:r>
                        <a:rPr lang="en-US" sz="1800" kern="100" dirty="0">
                          <a:effectLst/>
                          <a:latin typeface="Calibri"/>
                          <a:ea typeface="標楷體"/>
                          <a:cs typeface="Times New Roman"/>
                        </a:rPr>
                        <a:t>VV</a:t>
                      </a:r>
                      <a:r>
                        <a:rPr lang="zh-TW" sz="1800" kern="100" dirty="0">
                          <a:effectLst/>
                          <a:latin typeface="Calibri"/>
                          <a:ea typeface="標楷體"/>
                          <a:cs typeface="Times New Roman"/>
                        </a:rPr>
                        <a:t>合建分售</a:t>
                      </a:r>
                      <a:r>
                        <a:rPr lang="en-US" sz="1800" kern="100" dirty="0">
                          <a:effectLst/>
                          <a:latin typeface="Calibri"/>
                          <a:ea typeface="標楷體"/>
                          <a:cs typeface="Times New Roman"/>
                        </a:rPr>
                        <a:t>(</a:t>
                      </a:r>
                      <a:r>
                        <a:rPr lang="zh-TW" sz="1800" kern="100" dirty="0">
                          <a:effectLst/>
                          <a:latin typeface="Calibri"/>
                          <a:ea typeface="標楷體"/>
                          <a:cs typeface="Times New Roman"/>
                        </a:rPr>
                        <a:t>或分成</a:t>
                      </a:r>
                      <a:r>
                        <a:rPr lang="en-US" sz="1800" kern="100" dirty="0">
                          <a:effectLst/>
                          <a:latin typeface="Calibri"/>
                          <a:ea typeface="標楷體"/>
                          <a:cs typeface="Times New Roman"/>
                        </a:rPr>
                        <a:t>)</a:t>
                      </a:r>
                      <a:r>
                        <a:rPr lang="zh-TW" sz="1800" kern="100" dirty="0">
                          <a:effectLst/>
                          <a:latin typeface="Calibri"/>
                          <a:ea typeface="標楷體"/>
                          <a:cs typeface="Times New Roman"/>
                        </a:rPr>
                        <a:t>之地主稅負較輕。</a:t>
                      </a:r>
                      <a:endParaRPr lang="zh-TW" sz="1800" kern="100" dirty="0">
                        <a:effectLst/>
                        <a:latin typeface="Calibri"/>
                        <a:ea typeface="新細明體"/>
                        <a:cs typeface="Times New Roman"/>
                      </a:endParaRPr>
                    </a:p>
                  </a:txBody>
                  <a:tcPr marL="68580" marR="68580" marT="0" marB="0"/>
                </a:tc>
                <a:tc>
                  <a:txBody>
                    <a:bodyPr/>
                    <a:lstStyle/>
                    <a:p>
                      <a:pPr algn="ctr">
                        <a:lnSpc>
                          <a:spcPct val="100000"/>
                        </a:lnSpc>
                        <a:spcAft>
                          <a:spcPts val="0"/>
                        </a:spcAft>
                      </a:pPr>
                      <a:r>
                        <a:rPr lang="en-US" sz="1800" kern="100">
                          <a:effectLst/>
                          <a:latin typeface="標楷體"/>
                          <a:ea typeface="新細明體"/>
                          <a:cs typeface="Times New Roman"/>
                        </a:rPr>
                        <a:t>V</a:t>
                      </a:r>
                      <a:endParaRPr lang="zh-TW" sz="1800" kern="100">
                        <a:effectLst/>
                        <a:latin typeface="Calibri"/>
                        <a:ea typeface="新細明體"/>
                        <a:cs typeface="Times New Roman"/>
                      </a:endParaRPr>
                    </a:p>
                  </a:txBody>
                  <a:tcPr marL="68580" marR="68580" marT="0" marB="0" anchor="ctr"/>
                </a:tc>
                <a:tc>
                  <a:txBody>
                    <a:bodyPr/>
                    <a:lstStyle/>
                    <a:p>
                      <a:pPr algn="ctr">
                        <a:lnSpc>
                          <a:spcPct val="100000"/>
                        </a:lnSpc>
                        <a:spcAft>
                          <a:spcPts val="0"/>
                        </a:spcAft>
                      </a:pPr>
                      <a:r>
                        <a:rPr lang="en-US" sz="1800" kern="100">
                          <a:effectLst/>
                          <a:latin typeface="標楷體"/>
                          <a:ea typeface="新細明體"/>
                          <a:cs typeface="Times New Roman"/>
                        </a:rPr>
                        <a:t>V</a:t>
                      </a:r>
                      <a:endParaRPr lang="zh-TW" sz="1800" kern="100">
                        <a:effectLst/>
                        <a:latin typeface="Calibri"/>
                        <a:ea typeface="新細明體"/>
                        <a:cs typeface="Times New Roman"/>
                      </a:endParaRPr>
                    </a:p>
                  </a:txBody>
                  <a:tcPr marL="68580" marR="68580" marT="0" marB="0" anchor="ctr"/>
                </a:tc>
                <a:tc>
                  <a:txBody>
                    <a:bodyPr/>
                    <a:lstStyle/>
                    <a:p>
                      <a:pPr>
                        <a:lnSpc>
                          <a:spcPct val="100000"/>
                        </a:lnSpc>
                        <a:spcAft>
                          <a:spcPts val="0"/>
                        </a:spcAft>
                      </a:pPr>
                      <a:r>
                        <a:rPr lang="zh-TW" sz="1800" kern="100" dirty="0">
                          <a:effectLst/>
                          <a:latin typeface="Calibri"/>
                          <a:ea typeface="標楷體"/>
                          <a:cs typeface="Times New Roman"/>
                        </a:rPr>
                        <a:t>合建分售</a:t>
                      </a:r>
                      <a:r>
                        <a:rPr lang="en-US" sz="1800" kern="100" dirty="0">
                          <a:effectLst/>
                          <a:latin typeface="Calibri"/>
                          <a:ea typeface="標楷體"/>
                          <a:cs typeface="Times New Roman"/>
                        </a:rPr>
                        <a:t>(</a:t>
                      </a:r>
                      <a:r>
                        <a:rPr lang="zh-TW" sz="1800" kern="100" dirty="0">
                          <a:effectLst/>
                          <a:latin typeface="Calibri"/>
                          <a:ea typeface="標楷體"/>
                          <a:cs typeface="Times New Roman"/>
                        </a:rPr>
                        <a:t>或分成</a:t>
                      </a:r>
                      <a:r>
                        <a:rPr lang="en-US" sz="1800" kern="100" dirty="0">
                          <a:effectLst/>
                          <a:latin typeface="Calibri"/>
                          <a:ea typeface="標楷體"/>
                          <a:cs typeface="Times New Roman"/>
                        </a:rPr>
                        <a:t>)</a:t>
                      </a:r>
                      <a:r>
                        <a:rPr lang="zh-TW" sz="1800" kern="100" dirty="0">
                          <a:effectLst/>
                          <a:latin typeface="Calibri"/>
                          <a:ea typeface="標楷體"/>
                          <a:cs typeface="Times New Roman"/>
                        </a:rPr>
                        <a:t>之地主稅負較輕。</a:t>
                      </a:r>
                      <a:endParaRPr lang="zh-TW" sz="1800" kern="100" dirty="0">
                        <a:effectLst/>
                        <a:latin typeface="Calibri"/>
                        <a:ea typeface="新細明體"/>
                        <a:cs typeface="Times New Roman"/>
                      </a:endParaRPr>
                    </a:p>
                  </a:txBody>
                  <a:tcPr marL="68580" marR="68580" marT="0" marB="0"/>
                </a:tc>
              </a:tr>
            </a:tbl>
          </a:graphicData>
        </a:graphic>
      </p:graphicFrame>
      <p:sp>
        <p:nvSpPr>
          <p:cNvPr id="3" name="投影片編號版面配置區 2"/>
          <p:cNvSpPr>
            <a:spLocks noGrp="1"/>
          </p:cNvSpPr>
          <p:nvPr>
            <p:ph type="sldNum" sz="quarter" idx="12"/>
          </p:nvPr>
        </p:nvSpPr>
        <p:spPr/>
        <p:txBody>
          <a:bodyPr/>
          <a:lstStyle/>
          <a:p>
            <a:fld id="{29056310-2E93-4FFF-A86A-018B2BB499B7}" type="slidenum">
              <a:rPr lang="zh-TW" altLang="en-US" smtClean="0"/>
              <a:t>7</a:t>
            </a:fld>
            <a:endParaRPr lang="zh-TW" altLang="en-US" dirty="0"/>
          </a:p>
        </p:txBody>
      </p:sp>
    </p:spTree>
    <p:extLst>
      <p:ext uri="{BB962C8B-B14F-4D97-AF65-F5344CB8AC3E}">
        <p14:creationId xmlns:p14="http://schemas.microsoft.com/office/powerpoint/2010/main" val="29500740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988627400"/>
              </p:ext>
            </p:extLst>
          </p:nvPr>
        </p:nvGraphicFramePr>
        <p:xfrm>
          <a:off x="251520" y="476672"/>
          <a:ext cx="8496943" cy="4432618"/>
        </p:xfrm>
        <a:graphic>
          <a:graphicData uri="http://schemas.openxmlformats.org/drawingml/2006/table">
            <a:tbl>
              <a:tblPr firstRow="1" firstCol="1" bandRow="1">
                <a:tableStyleId>{5C22544A-7EE6-4342-B048-85BDC9FD1C3A}</a:tableStyleId>
              </a:tblPr>
              <a:tblGrid>
                <a:gridCol w="576822"/>
                <a:gridCol w="2591226"/>
                <a:gridCol w="2571115"/>
                <a:gridCol w="745346"/>
                <a:gridCol w="788299"/>
                <a:gridCol w="1224135"/>
              </a:tblGrid>
              <a:tr h="675767">
                <a:tc row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項次</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rowSpan="2">
                  <a:txBody>
                    <a:bodyPr/>
                    <a:lstStyle/>
                    <a:p>
                      <a:pPr algn="ctr">
                        <a:lnSpc>
                          <a:spcPct val="100000"/>
                        </a:lnSpc>
                        <a:spcAft>
                          <a:spcPts val="0"/>
                        </a:spcAft>
                      </a:pPr>
                      <a:r>
                        <a:rPr lang="zh-TW" sz="2000" kern="100">
                          <a:effectLst/>
                          <a:latin typeface="標楷體" panose="03000509000000000000" pitchFamily="65" charset="-120"/>
                          <a:ea typeface="標楷體" panose="03000509000000000000" pitchFamily="65" charset="-120"/>
                        </a:rPr>
                        <a:t>公司課稅內容</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c row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合建地主課稅內容</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gridSpan="2">
                  <a:txBody>
                    <a:bodyPr/>
                    <a:lstStyle/>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打</a:t>
                      </a:r>
                      <a:r>
                        <a:rPr lang="en-US" sz="2000" kern="100" dirty="0">
                          <a:effectLst/>
                          <a:latin typeface="標楷體" panose="03000509000000000000" pitchFamily="65" charset="-120"/>
                          <a:ea typeface="標楷體" panose="03000509000000000000" pitchFamily="65" charset="-120"/>
                        </a:rPr>
                        <a:t>V</a:t>
                      </a:r>
                      <a:r>
                        <a:rPr lang="zh-TW" sz="2000" kern="100" dirty="0">
                          <a:effectLst/>
                          <a:latin typeface="標楷體" panose="03000509000000000000" pitchFamily="65" charset="-120"/>
                          <a:ea typeface="標楷體" panose="03000509000000000000" pitchFamily="65" charset="-120"/>
                        </a:rPr>
                        <a:t>者要繳</a:t>
                      </a:r>
                    </a:p>
                    <a:p>
                      <a:pPr algn="ctr">
                        <a:lnSpc>
                          <a:spcPct val="100000"/>
                        </a:lnSpc>
                        <a:spcAft>
                          <a:spcPts val="0"/>
                        </a:spcAft>
                      </a:pPr>
                      <a:r>
                        <a:rPr lang="zh-TW" sz="2000" kern="100" dirty="0">
                          <a:effectLst/>
                          <a:latin typeface="標楷體" panose="03000509000000000000" pitchFamily="65" charset="-120"/>
                          <a:ea typeface="標楷體" panose="03000509000000000000" pitchFamily="65" charset="-120"/>
                        </a:rPr>
                        <a:t>新制所得稅</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nchor="ctr"/>
                </a:tc>
                <a:tc hMerge="1">
                  <a:txBody>
                    <a:bodyPr/>
                    <a:lstStyle/>
                    <a:p>
                      <a:endParaRPr lang="zh-TW" altLang="en-US"/>
                    </a:p>
                  </a:txBody>
                  <a:tcPr/>
                </a:tc>
                <a:tc rowSpan="2">
                  <a:txBody>
                    <a:bodyPr/>
                    <a:lstStyle/>
                    <a:p>
                      <a:pPr algn="ctr">
                        <a:lnSpc>
                          <a:spcPct val="100000"/>
                        </a:lnSpc>
                        <a:spcAft>
                          <a:spcPts val="0"/>
                        </a:spcAft>
                      </a:pPr>
                      <a:r>
                        <a:rPr lang="zh-TW" sz="2000" kern="100">
                          <a:effectLst/>
                          <a:latin typeface="標楷體" panose="03000509000000000000" pitchFamily="65" charset="-120"/>
                          <a:ea typeface="標楷體" panose="03000509000000000000" pitchFamily="65" charset="-120"/>
                        </a:rPr>
                        <a:t>備註說明</a:t>
                      </a:r>
                      <a:endParaRPr lang="zh-TW" sz="2000" kern="100">
                        <a:effectLst/>
                        <a:latin typeface="標楷體" panose="03000509000000000000" pitchFamily="65" charset="-120"/>
                        <a:ea typeface="標楷體" panose="03000509000000000000" pitchFamily="65" charset="-120"/>
                        <a:cs typeface="Times New Roman"/>
                      </a:endParaRPr>
                    </a:p>
                  </a:txBody>
                  <a:tcPr marL="68580" marR="68580" marT="0" marB="0" anchor="ctr"/>
                </a:tc>
              </a:tr>
              <a:tr h="675767">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nSpc>
                          <a:spcPct val="100000"/>
                        </a:lnSpc>
                        <a:spcAft>
                          <a:spcPts val="0"/>
                        </a:spcAft>
                      </a:pPr>
                      <a:r>
                        <a:rPr lang="zh-TW" sz="2000" kern="100" dirty="0">
                          <a:solidFill>
                            <a:schemeClr val="bg1"/>
                          </a:solidFill>
                          <a:effectLst/>
                          <a:latin typeface="標楷體" panose="03000509000000000000" pitchFamily="65" charset="-120"/>
                          <a:ea typeface="標楷體" panose="03000509000000000000" pitchFamily="65" charset="-120"/>
                        </a:rPr>
                        <a:t>自</a:t>
                      </a:r>
                      <a:r>
                        <a:rPr lang="zh-TW" sz="2000" kern="100" dirty="0" smtClean="0">
                          <a:solidFill>
                            <a:schemeClr val="bg1"/>
                          </a:solidFill>
                          <a:effectLst/>
                          <a:latin typeface="標楷體" panose="03000509000000000000" pitchFamily="65" charset="-120"/>
                          <a:ea typeface="標楷體" panose="03000509000000000000" pitchFamily="65" charset="-120"/>
                        </a:rPr>
                        <a:t>地</a:t>
                      </a:r>
                      <a:endParaRPr lang="en-US" altLang="zh-TW" sz="2000" kern="100" dirty="0" smtClean="0">
                        <a:solidFill>
                          <a:schemeClr val="bg1"/>
                        </a:solidFill>
                        <a:effectLst/>
                        <a:latin typeface="標楷體" panose="03000509000000000000" pitchFamily="65" charset="-120"/>
                        <a:ea typeface="標楷體" panose="03000509000000000000" pitchFamily="65" charset="-120"/>
                      </a:endParaRPr>
                    </a:p>
                    <a:p>
                      <a:pPr>
                        <a:lnSpc>
                          <a:spcPct val="100000"/>
                        </a:lnSpc>
                        <a:spcAft>
                          <a:spcPts val="0"/>
                        </a:spcAft>
                      </a:pPr>
                      <a:r>
                        <a:rPr lang="zh-TW" sz="2000" kern="100" dirty="0" smtClean="0">
                          <a:solidFill>
                            <a:schemeClr val="bg1"/>
                          </a:solidFill>
                          <a:effectLst/>
                          <a:latin typeface="標楷體" panose="03000509000000000000" pitchFamily="65" charset="-120"/>
                          <a:ea typeface="標楷體" panose="03000509000000000000" pitchFamily="65" charset="-120"/>
                        </a:rPr>
                        <a:t>自</a:t>
                      </a:r>
                      <a:r>
                        <a:rPr lang="zh-TW" sz="2000" kern="100" dirty="0">
                          <a:solidFill>
                            <a:schemeClr val="bg1"/>
                          </a:solidFill>
                          <a:effectLst/>
                          <a:latin typeface="標楷體" panose="03000509000000000000" pitchFamily="65" charset="-120"/>
                          <a:ea typeface="標楷體" panose="03000509000000000000" pitchFamily="65" charset="-120"/>
                        </a:rPr>
                        <a:t>建</a:t>
                      </a:r>
                      <a:endParaRPr lang="zh-TW" sz="2000" b="1" kern="100" dirty="0">
                        <a:solidFill>
                          <a:schemeClr val="bg1"/>
                        </a:solidFill>
                        <a:effectLst/>
                        <a:latin typeface="標楷體" panose="03000509000000000000" pitchFamily="65" charset="-120"/>
                        <a:ea typeface="標楷體" panose="03000509000000000000" pitchFamily="65" charset="-120"/>
                        <a:cs typeface="+mn-cs"/>
                      </a:endParaRPr>
                    </a:p>
                  </a:txBody>
                  <a:tcPr marL="68580" marR="68580" marT="0" marB="0">
                    <a:solidFill>
                      <a:schemeClr val="accent1"/>
                    </a:solidFill>
                  </a:tcPr>
                </a:tc>
                <a:tc>
                  <a:txBody>
                    <a:bodyPr/>
                    <a:lstStyle/>
                    <a:p>
                      <a:pPr>
                        <a:lnSpc>
                          <a:spcPct val="100000"/>
                        </a:lnSpc>
                        <a:spcAft>
                          <a:spcPts val="0"/>
                        </a:spcAft>
                      </a:pPr>
                      <a:r>
                        <a:rPr lang="zh-TW" sz="1200" kern="100" dirty="0">
                          <a:solidFill>
                            <a:schemeClr val="bg1"/>
                          </a:solidFill>
                          <a:effectLst/>
                          <a:latin typeface="標楷體" panose="03000509000000000000" pitchFamily="65" charset="-120"/>
                          <a:ea typeface="標楷體" panose="03000509000000000000" pitchFamily="65" charset="-120"/>
                        </a:rPr>
                        <a:t>合建分</a:t>
                      </a:r>
                      <a:r>
                        <a:rPr lang="zh-TW" sz="1200" kern="100" dirty="0" smtClean="0">
                          <a:solidFill>
                            <a:schemeClr val="bg1"/>
                          </a:solidFill>
                          <a:effectLst/>
                          <a:latin typeface="標楷體" panose="03000509000000000000" pitchFamily="65" charset="-120"/>
                          <a:ea typeface="標楷體" panose="03000509000000000000" pitchFamily="65" charset="-120"/>
                        </a:rPr>
                        <a:t>售</a:t>
                      </a:r>
                      <a:endParaRPr lang="en-US" altLang="zh-TW" sz="1200" kern="100" dirty="0" smtClean="0">
                        <a:solidFill>
                          <a:schemeClr val="bg1"/>
                        </a:solidFill>
                        <a:effectLst/>
                        <a:latin typeface="標楷體" panose="03000509000000000000" pitchFamily="65" charset="-120"/>
                        <a:ea typeface="標楷體" panose="03000509000000000000" pitchFamily="65" charset="-120"/>
                      </a:endParaRPr>
                    </a:p>
                    <a:p>
                      <a:pPr>
                        <a:lnSpc>
                          <a:spcPct val="100000"/>
                        </a:lnSpc>
                        <a:spcAft>
                          <a:spcPts val="0"/>
                        </a:spcAft>
                      </a:pPr>
                      <a:r>
                        <a:rPr lang="en-US" sz="1200" kern="100" dirty="0" smtClean="0">
                          <a:solidFill>
                            <a:schemeClr val="bg1"/>
                          </a:solidFill>
                          <a:effectLst/>
                          <a:latin typeface="標楷體" panose="03000509000000000000" pitchFamily="65" charset="-120"/>
                          <a:ea typeface="標楷體" panose="03000509000000000000" pitchFamily="65" charset="-120"/>
                        </a:rPr>
                        <a:t>(</a:t>
                      </a:r>
                      <a:r>
                        <a:rPr lang="zh-TW" sz="1200" kern="100" dirty="0">
                          <a:solidFill>
                            <a:schemeClr val="bg1"/>
                          </a:solidFill>
                          <a:effectLst/>
                          <a:latin typeface="標楷體" panose="03000509000000000000" pitchFamily="65" charset="-120"/>
                          <a:ea typeface="標楷體" panose="03000509000000000000" pitchFamily="65" charset="-120"/>
                        </a:rPr>
                        <a:t>或分成</a:t>
                      </a:r>
                      <a:r>
                        <a:rPr lang="en-US" sz="1200" kern="100" dirty="0">
                          <a:solidFill>
                            <a:schemeClr val="bg1"/>
                          </a:solidFill>
                          <a:effectLst/>
                          <a:latin typeface="標楷體" panose="03000509000000000000" pitchFamily="65" charset="-120"/>
                          <a:ea typeface="標楷體" panose="03000509000000000000" pitchFamily="65" charset="-120"/>
                        </a:rPr>
                        <a:t>)</a:t>
                      </a:r>
                      <a:endParaRPr lang="zh-TW" sz="1200" b="1" kern="100" dirty="0">
                        <a:solidFill>
                          <a:schemeClr val="bg1"/>
                        </a:solidFill>
                        <a:effectLst/>
                        <a:latin typeface="標楷體" panose="03000509000000000000" pitchFamily="65" charset="-120"/>
                        <a:ea typeface="標楷體" panose="03000509000000000000" pitchFamily="65" charset="-120"/>
                        <a:cs typeface="+mn-cs"/>
                      </a:endParaRPr>
                    </a:p>
                  </a:txBody>
                  <a:tcPr marL="68580" marR="68580" marT="0" marB="0">
                    <a:solidFill>
                      <a:schemeClr val="accent1"/>
                    </a:solidFill>
                  </a:tcPr>
                </a:tc>
                <a:tc vMerge="1">
                  <a:txBody>
                    <a:bodyPr/>
                    <a:lstStyle/>
                    <a:p>
                      <a:endParaRPr lang="zh-TW" altLang="en-US"/>
                    </a:p>
                  </a:txBody>
                  <a:tcPr/>
                </a:tc>
              </a:tr>
              <a:tr h="337884">
                <a:tc>
                  <a:txBody>
                    <a:bodyPr/>
                    <a:lstStyle/>
                    <a:p>
                      <a:pPr>
                        <a:lnSpc>
                          <a:spcPct val="100000"/>
                        </a:lnSpc>
                        <a:spcAft>
                          <a:spcPts val="0"/>
                        </a:spcAft>
                      </a:pPr>
                      <a:r>
                        <a:rPr lang="en-US" sz="1800" kern="100" dirty="0">
                          <a:effectLst/>
                          <a:latin typeface="標楷體"/>
                          <a:ea typeface="新細明體"/>
                          <a:cs typeface="Times New Roman"/>
                        </a:rPr>
                        <a:t>2.</a:t>
                      </a:r>
                      <a:endParaRPr lang="zh-TW" sz="1800" kern="100" dirty="0">
                        <a:effectLst/>
                        <a:latin typeface="Calibri"/>
                        <a:ea typeface="新細明體"/>
                        <a:cs typeface="Times New Roman"/>
                      </a:endParaRPr>
                    </a:p>
                  </a:txBody>
                  <a:tcPr marL="68580" marR="68580" marT="0" marB="0"/>
                </a:tc>
                <a:tc>
                  <a:txBody>
                    <a:bodyPr/>
                    <a:lstStyle/>
                    <a:p>
                      <a:pPr>
                        <a:lnSpc>
                          <a:spcPct val="100000"/>
                        </a:lnSpc>
                        <a:spcAft>
                          <a:spcPts val="0"/>
                        </a:spcAft>
                      </a:pPr>
                      <a:r>
                        <a:rPr lang="en-US" sz="1800" kern="100">
                          <a:effectLst/>
                          <a:latin typeface="標楷體"/>
                          <a:ea typeface="新細明體"/>
                          <a:cs typeface="Times New Roman"/>
                        </a:rPr>
                        <a:t>(</a:t>
                      </a:r>
                      <a:r>
                        <a:rPr lang="zh-TW" sz="1800" kern="100">
                          <a:effectLst/>
                          <a:latin typeface="Calibri"/>
                          <a:ea typeface="標楷體"/>
                          <a:cs typeface="Times New Roman"/>
                        </a:rPr>
                        <a:t>一</a:t>
                      </a:r>
                      <a:r>
                        <a:rPr lang="en-US" sz="1800" kern="100">
                          <a:effectLst/>
                          <a:latin typeface="Calibri"/>
                          <a:ea typeface="標楷體"/>
                          <a:cs typeface="Times New Roman"/>
                        </a:rPr>
                        <a:t>)&lt;</a:t>
                      </a:r>
                      <a:r>
                        <a:rPr lang="zh-TW" sz="1800" kern="100">
                          <a:effectLst/>
                          <a:latin typeface="Calibri"/>
                          <a:ea typeface="標楷體"/>
                          <a:cs typeface="Times New Roman"/>
                        </a:rPr>
                        <a:t>房屋交易所得</a:t>
                      </a:r>
                      <a:r>
                        <a:rPr lang="en-US" sz="1800" kern="100">
                          <a:effectLst/>
                          <a:latin typeface="Calibri"/>
                          <a:ea typeface="標楷體"/>
                          <a:cs typeface="Times New Roman"/>
                        </a:rPr>
                        <a:t>&gt;</a:t>
                      </a:r>
                      <a:endParaRPr lang="zh-TW" sz="1800" kern="100">
                        <a:effectLst/>
                        <a:latin typeface="Calibri"/>
                        <a:ea typeface="新細明體"/>
                        <a:cs typeface="Times New Roman"/>
                      </a:endParaRPr>
                    </a:p>
                  </a:txBody>
                  <a:tcPr marL="68580" marR="68580" marT="0" marB="0"/>
                </a:tc>
                <a:tc>
                  <a:txBody>
                    <a:bodyPr/>
                    <a:lstStyle/>
                    <a:p>
                      <a:pPr>
                        <a:lnSpc>
                          <a:spcPct val="100000"/>
                        </a:lnSpc>
                        <a:spcAft>
                          <a:spcPts val="0"/>
                        </a:spcAft>
                      </a:pPr>
                      <a:r>
                        <a:rPr lang="en-US" sz="1800" kern="100">
                          <a:effectLst/>
                          <a:latin typeface="標楷體"/>
                          <a:ea typeface="新細明體"/>
                          <a:cs typeface="Times New Roman"/>
                        </a:rPr>
                        <a:t> </a:t>
                      </a:r>
                      <a:endParaRPr lang="zh-TW" sz="1800" kern="100">
                        <a:effectLst/>
                        <a:latin typeface="Calibri"/>
                        <a:ea typeface="新細明體"/>
                        <a:cs typeface="Times New Roman"/>
                      </a:endParaRPr>
                    </a:p>
                  </a:txBody>
                  <a:tcPr marL="68580" marR="68580" marT="0" marB="0"/>
                </a:tc>
                <a:tc>
                  <a:txBody>
                    <a:bodyPr/>
                    <a:lstStyle/>
                    <a:p>
                      <a:pPr>
                        <a:lnSpc>
                          <a:spcPct val="100000"/>
                        </a:lnSpc>
                        <a:spcAft>
                          <a:spcPts val="0"/>
                        </a:spcAft>
                      </a:pPr>
                      <a:r>
                        <a:rPr lang="en-US" sz="1800" kern="100">
                          <a:effectLst/>
                          <a:latin typeface="標楷體"/>
                          <a:ea typeface="新細明體"/>
                          <a:cs typeface="Times New Roman"/>
                        </a:rPr>
                        <a:t> </a:t>
                      </a:r>
                      <a:endParaRPr lang="zh-TW" sz="1800" kern="100">
                        <a:effectLst/>
                        <a:latin typeface="Calibri"/>
                        <a:ea typeface="新細明體"/>
                        <a:cs typeface="Times New Roman"/>
                      </a:endParaRPr>
                    </a:p>
                  </a:txBody>
                  <a:tcPr marL="68580" marR="68580" marT="0" marB="0"/>
                </a:tc>
                <a:tc>
                  <a:txBody>
                    <a:bodyPr/>
                    <a:lstStyle/>
                    <a:p>
                      <a:pPr>
                        <a:lnSpc>
                          <a:spcPct val="100000"/>
                        </a:lnSpc>
                        <a:spcAft>
                          <a:spcPts val="0"/>
                        </a:spcAft>
                      </a:pPr>
                      <a:r>
                        <a:rPr lang="en-US" sz="1800" kern="100">
                          <a:effectLst/>
                          <a:latin typeface="標楷體"/>
                          <a:ea typeface="新細明體"/>
                          <a:cs typeface="Times New Roman"/>
                        </a:rPr>
                        <a:t> </a:t>
                      </a:r>
                      <a:endParaRPr lang="zh-TW" sz="1800" kern="100">
                        <a:effectLst/>
                        <a:latin typeface="Calibri"/>
                        <a:ea typeface="新細明體"/>
                        <a:cs typeface="Times New Roman"/>
                      </a:endParaRPr>
                    </a:p>
                  </a:txBody>
                  <a:tcPr marL="68580" marR="68580" marT="0" marB="0"/>
                </a:tc>
                <a:tc>
                  <a:txBody>
                    <a:bodyPr/>
                    <a:lstStyle/>
                    <a:p>
                      <a:pPr>
                        <a:lnSpc>
                          <a:spcPct val="100000"/>
                        </a:lnSpc>
                        <a:spcAft>
                          <a:spcPts val="0"/>
                        </a:spcAft>
                      </a:pPr>
                      <a:r>
                        <a:rPr lang="en-US" sz="1800" kern="100">
                          <a:effectLst/>
                          <a:latin typeface="標楷體"/>
                          <a:ea typeface="新細明體"/>
                          <a:cs typeface="Times New Roman"/>
                        </a:rPr>
                        <a:t> </a:t>
                      </a:r>
                      <a:endParaRPr lang="zh-TW" sz="1800" kern="100">
                        <a:effectLst/>
                        <a:latin typeface="Calibri"/>
                        <a:ea typeface="新細明體"/>
                        <a:cs typeface="Times New Roman"/>
                      </a:endParaRPr>
                    </a:p>
                  </a:txBody>
                  <a:tcPr marL="68580" marR="68580" marT="0" marB="0"/>
                </a:tc>
              </a:tr>
              <a:tr h="337884">
                <a:tc>
                  <a:txBody>
                    <a:bodyPr/>
                    <a:lstStyle/>
                    <a:p>
                      <a:pPr>
                        <a:lnSpc>
                          <a:spcPct val="100000"/>
                        </a:lnSpc>
                        <a:spcAft>
                          <a:spcPts val="0"/>
                        </a:spcAft>
                      </a:pPr>
                      <a:r>
                        <a:rPr lang="en-US" sz="1800" kern="100">
                          <a:effectLst/>
                          <a:latin typeface="標楷體"/>
                          <a:ea typeface="新細明體"/>
                          <a:cs typeface="Times New Roman"/>
                        </a:rPr>
                        <a:t> </a:t>
                      </a:r>
                      <a:endParaRPr lang="zh-TW" sz="1800" kern="100">
                        <a:effectLst/>
                        <a:latin typeface="Calibri"/>
                        <a:ea typeface="新細明體"/>
                        <a:cs typeface="Times New Roman"/>
                      </a:endParaRPr>
                    </a:p>
                  </a:txBody>
                  <a:tcPr marL="68580" marR="68580" marT="0" marB="0"/>
                </a:tc>
                <a:tc>
                  <a:txBody>
                    <a:bodyPr/>
                    <a:lstStyle/>
                    <a:p>
                      <a:pPr marL="182563" indent="-182563">
                        <a:lnSpc>
                          <a:spcPct val="100000"/>
                        </a:lnSpc>
                        <a:spcAft>
                          <a:spcPts val="0"/>
                        </a:spcAft>
                      </a:pPr>
                      <a:r>
                        <a:rPr lang="en-US" sz="1800" kern="100" dirty="0">
                          <a:effectLst/>
                          <a:latin typeface="標楷體"/>
                          <a:ea typeface="新細明體"/>
                          <a:cs typeface="Times New Roman"/>
                        </a:rPr>
                        <a:t>1.</a:t>
                      </a:r>
                      <a:r>
                        <a:rPr lang="zh-TW" sz="1800" kern="100" dirty="0">
                          <a:effectLst/>
                          <a:latin typeface="Calibri"/>
                          <a:ea typeface="標楷體"/>
                          <a:cs typeface="Times New Roman"/>
                        </a:rPr>
                        <a:t>課</a:t>
                      </a:r>
                      <a:r>
                        <a:rPr lang="en-US" sz="1800" kern="100" dirty="0">
                          <a:effectLst/>
                          <a:latin typeface="Calibri"/>
                          <a:ea typeface="標楷體"/>
                          <a:cs typeface="Times New Roman"/>
                        </a:rPr>
                        <a:t>17%</a:t>
                      </a:r>
                      <a:r>
                        <a:rPr lang="zh-TW" sz="1800" kern="100" dirty="0">
                          <a:effectLst/>
                          <a:latin typeface="Calibri"/>
                          <a:ea typeface="標楷體"/>
                          <a:cs typeface="Times New Roman"/>
                        </a:rPr>
                        <a:t>營利事業所得稅</a:t>
                      </a:r>
                      <a:r>
                        <a:rPr lang="zh-TW" sz="1800" kern="100" dirty="0" smtClean="0">
                          <a:effectLst/>
                          <a:latin typeface="Calibri"/>
                          <a:ea typeface="標楷體"/>
                          <a:cs typeface="Times New Roman"/>
                        </a:rPr>
                        <a:t>。</a:t>
                      </a:r>
                      <a:endParaRPr lang="en-US" altLang="zh-TW" sz="1800" kern="100" dirty="0" smtClean="0">
                        <a:effectLst/>
                        <a:latin typeface="Calibri"/>
                        <a:ea typeface="標楷體"/>
                        <a:cs typeface="Times New Roman"/>
                      </a:endParaRPr>
                    </a:p>
                    <a:p>
                      <a:pPr marL="182563" indent="-182563">
                        <a:lnSpc>
                          <a:spcPct val="100000"/>
                        </a:lnSpc>
                        <a:spcAft>
                          <a:spcPts val="0"/>
                        </a:spcAft>
                      </a:pPr>
                      <a:r>
                        <a:rPr lang="en-US" sz="1800" kern="100" dirty="0" smtClean="0">
                          <a:effectLst/>
                          <a:latin typeface="Calibri"/>
                          <a:ea typeface="標楷體"/>
                          <a:cs typeface="Times New Roman"/>
                        </a:rPr>
                        <a:t>2.</a:t>
                      </a:r>
                      <a:r>
                        <a:rPr lang="zh-TW" sz="1800" kern="100" dirty="0">
                          <a:effectLst/>
                          <a:latin typeface="Calibri"/>
                          <a:ea typeface="標楷體"/>
                          <a:cs typeface="Times New Roman"/>
                        </a:rPr>
                        <a:t>稅後盈餘分配給股東，最高課綜合所得稅</a:t>
                      </a:r>
                      <a:r>
                        <a:rPr lang="en-US" sz="1800" kern="100" dirty="0">
                          <a:effectLst/>
                          <a:latin typeface="Calibri"/>
                          <a:ea typeface="標楷體"/>
                          <a:cs typeface="Times New Roman"/>
                        </a:rPr>
                        <a:t>45%</a:t>
                      </a:r>
                      <a:r>
                        <a:rPr lang="zh-TW" sz="1800" kern="100" dirty="0" smtClean="0">
                          <a:effectLst/>
                          <a:latin typeface="Calibri"/>
                          <a:ea typeface="標楷體"/>
                          <a:cs typeface="Times New Roman"/>
                        </a:rPr>
                        <a:t>。</a:t>
                      </a:r>
                      <a:endParaRPr lang="en-US" altLang="zh-TW" sz="1800" kern="100" dirty="0" smtClean="0">
                        <a:effectLst/>
                        <a:latin typeface="Calibri"/>
                        <a:ea typeface="標楷體"/>
                        <a:cs typeface="Times New Roman"/>
                      </a:endParaRPr>
                    </a:p>
                    <a:p>
                      <a:pPr marL="182563" indent="-182563">
                        <a:lnSpc>
                          <a:spcPct val="100000"/>
                        </a:lnSpc>
                        <a:spcAft>
                          <a:spcPts val="0"/>
                        </a:spcAft>
                      </a:pPr>
                      <a:r>
                        <a:rPr lang="en-US" sz="1800" kern="100" dirty="0" smtClean="0">
                          <a:effectLst/>
                          <a:latin typeface="Calibri"/>
                          <a:ea typeface="標楷體"/>
                          <a:cs typeface="Times New Roman"/>
                        </a:rPr>
                        <a:t>3</a:t>
                      </a:r>
                      <a:r>
                        <a:rPr lang="en-US" sz="1800" kern="100" dirty="0">
                          <a:effectLst/>
                          <a:latin typeface="Calibri"/>
                          <a:ea typeface="標楷體"/>
                          <a:cs typeface="Times New Roman"/>
                        </a:rPr>
                        <a:t>.</a:t>
                      </a:r>
                      <a:r>
                        <a:rPr lang="zh-TW" sz="1800" kern="100" dirty="0">
                          <a:effectLst/>
                          <a:latin typeface="Calibri"/>
                          <a:ea typeface="標楷體"/>
                          <a:cs typeface="Times New Roman"/>
                        </a:rPr>
                        <a:t>分配股利應加徵個人股東</a:t>
                      </a:r>
                      <a:r>
                        <a:rPr lang="en-US" sz="1800" kern="100" dirty="0">
                          <a:effectLst/>
                          <a:latin typeface="Calibri"/>
                          <a:ea typeface="標楷體"/>
                          <a:cs typeface="Times New Roman"/>
                        </a:rPr>
                        <a:t>2%</a:t>
                      </a:r>
                      <a:r>
                        <a:rPr lang="zh-TW" sz="1800" kern="100" dirty="0">
                          <a:effectLst/>
                          <a:latin typeface="Calibri"/>
                          <a:ea typeface="標楷體"/>
                          <a:cs typeface="Times New Roman"/>
                        </a:rPr>
                        <a:t>補充保費</a:t>
                      </a:r>
                      <a:r>
                        <a:rPr lang="zh-TW" sz="1800" kern="100" dirty="0" smtClean="0">
                          <a:effectLst/>
                          <a:latin typeface="Calibri"/>
                          <a:ea typeface="標楷體"/>
                          <a:cs typeface="Times New Roman"/>
                        </a:rPr>
                        <a:t>。</a:t>
                      </a:r>
                      <a:endParaRPr lang="en-US" altLang="zh-TW" sz="1800" kern="100" dirty="0" smtClean="0">
                        <a:effectLst/>
                        <a:latin typeface="Calibri"/>
                        <a:ea typeface="標楷體"/>
                        <a:cs typeface="Times New Roman"/>
                      </a:endParaRPr>
                    </a:p>
                    <a:p>
                      <a:pPr marL="182563" indent="-182563">
                        <a:lnSpc>
                          <a:spcPct val="100000"/>
                        </a:lnSpc>
                        <a:spcAft>
                          <a:spcPts val="0"/>
                        </a:spcAft>
                      </a:pPr>
                      <a:r>
                        <a:rPr lang="en-US" sz="1800" kern="100" dirty="0" smtClean="0">
                          <a:effectLst/>
                          <a:latin typeface="Calibri"/>
                          <a:ea typeface="標楷體"/>
                          <a:cs typeface="Times New Roman"/>
                        </a:rPr>
                        <a:t>4</a:t>
                      </a:r>
                      <a:r>
                        <a:rPr lang="en-US" sz="1800" kern="100" dirty="0">
                          <a:effectLst/>
                          <a:latin typeface="Calibri"/>
                          <a:ea typeface="標楷體"/>
                          <a:cs typeface="Times New Roman"/>
                        </a:rPr>
                        <a:t>.</a:t>
                      </a:r>
                      <a:r>
                        <a:rPr lang="zh-TW" sz="1800" kern="100" dirty="0">
                          <a:effectLst/>
                          <a:latin typeface="Calibri"/>
                          <a:ea typeface="標楷體"/>
                          <a:cs typeface="Times New Roman"/>
                        </a:rPr>
                        <a:t>可扣抵稅額</a:t>
                      </a:r>
                      <a:r>
                        <a:rPr lang="en-US" sz="1800" kern="100" dirty="0">
                          <a:effectLst/>
                          <a:latin typeface="Calibri"/>
                          <a:ea typeface="標楷體"/>
                          <a:cs typeface="Times New Roman"/>
                        </a:rPr>
                        <a:t>(</a:t>
                      </a:r>
                      <a:r>
                        <a:rPr lang="zh-TW" sz="1800" kern="100" dirty="0">
                          <a:effectLst/>
                          <a:latin typeface="Calibri"/>
                          <a:ea typeface="標楷體"/>
                          <a:cs typeface="Times New Roman"/>
                        </a:rPr>
                        <a:t>含原課營利事業所得稅</a:t>
                      </a:r>
                      <a:r>
                        <a:rPr lang="en-US" sz="1800" kern="100" dirty="0">
                          <a:effectLst/>
                          <a:latin typeface="Calibri"/>
                          <a:ea typeface="標楷體"/>
                          <a:cs typeface="Times New Roman"/>
                        </a:rPr>
                        <a:t>17%</a:t>
                      </a:r>
                      <a:r>
                        <a:rPr lang="zh-TW" sz="1800" kern="100" dirty="0">
                          <a:effectLst/>
                          <a:latin typeface="Calibri"/>
                          <a:ea typeface="標楷體"/>
                          <a:cs typeface="Times New Roman"/>
                        </a:rPr>
                        <a:t>及未分配盈餘加徵</a:t>
                      </a:r>
                      <a:r>
                        <a:rPr lang="en-US" sz="1800" kern="100" dirty="0">
                          <a:effectLst/>
                          <a:latin typeface="Calibri"/>
                          <a:ea typeface="標楷體"/>
                          <a:cs typeface="Times New Roman"/>
                        </a:rPr>
                        <a:t>10%)</a:t>
                      </a:r>
                      <a:r>
                        <a:rPr lang="zh-TW" sz="1800" kern="100" dirty="0">
                          <a:effectLst/>
                          <a:latin typeface="Calibri"/>
                          <a:ea typeface="標楷體"/>
                          <a:cs typeface="Times New Roman"/>
                        </a:rPr>
                        <a:t>僅能「半數」抵減股東個人綜合所得稅。</a:t>
                      </a:r>
                      <a:endParaRPr lang="zh-TW" sz="1800" kern="100" dirty="0">
                        <a:effectLst/>
                        <a:latin typeface="Calibri"/>
                        <a:ea typeface="新細明體"/>
                        <a:cs typeface="Times New Roman"/>
                      </a:endParaRPr>
                    </a:p>
                  </a:txBody>
                  <a:tcPr marL="68580" marR="68580" marT="0" marB="0"/>
                </a:tc>
                <a:tc>
                  <a:txBody>
                    <a:bodyPr/>
                    <a:lstStyle/>
                    <a:p>
                      <a:pPr algn="ctr">
                        <a:lnSpc>
                          <a:spcPct val="100000"/>
                        </a:lnSpc>
                        <a:spcAft>
                          <a:spcPts val="0"/>
                        </a:spcAft>
                      </a:pPr>
                      <a:r>
                        <a:rPr lang="en-US" sz="1800" kern="100">
                          <a:effectLst/>
                          <a:latin typeface="標楷體"/>
                          <a:ea typeface="新細明體"/>
                          <a:cs typeface="Times New Roman"/>
                        </a:rPr>
                        <a:t>―</a:t>
                      </a:r>
                      <a:endParaRPr lang="zh-TW" sz="1800" kern="100">
                        <a:effectLst/>
                        <a:latin typeface="Calibri"/>
                        <a:ea typeface="新細明體"/>
                        <a:cs typeface="Times New Roman"/>
                      </a:endParaRPr>
                    </a:p>
                  </a:txBody>
                  <a:tcPr marL="68580" marR="68580" marT="0" marB="0" anchor="ctr"/>
                </a:tc>
                <a:tc>
                  <a:txBody>
                    <a:bodyPr/>
                    <a:lstStyle/>
                    <a:p>
                      <a:pPr algn="ctr">
                        <a:lnSpc>
                          <a:spcPct val="100000"/>
                        </a:lnSpc>
                        <a:spcAft>
                          <a:spcPts val="0"/>
                        </a:spcAft>
                      </a:pPr>
                      <a:r>
                        <a:rPr lang="en-US" sz="1800" kern="100">
                          <a:effectLst/>
                          <a:latin typeface="標楷體"/>
                          <a:ea typeface="新細明體"/>
                          <a:cs typeface="Times New Roman"/>
                        </a:rPr>
                        <a:t>V</a:t>
                      </a:r>
                      <a:endParaRPr lang="zh-TW" sz="1800" kern="100">
                        <a:effectLst/>
                        <a:latin typeface="Calibri"/>
                        <a:ea typeface="新細明體"/>
                        <a:cs typeface="Times New Roman"/>
                      </a:endParaRPr>
                    </a:p>
                  </a:txBody>
                  <a:tcPr marL="68580" marR="68580" marT="0" marB="0" anchor="ctr"/>
                </a:tc>
                <a:tc>
                  <a:txBody>
                    <a:bodyPr/>
                    <a:lstStyle/>
                    <a:p>
                      <a:pPr algn="ctr">
                        <a:lnSpc>
                          <a:spcPct val="100000"/>
                        </a:lnSpc>
                        <a:spcAft>
                          <a:spcPts val="0"/>
                        </a:spcAft>
                      </a:pPr>
                      <a:r>
                        <a:rPr lang="en-US" sz="1800" kern="100">
                          <a:effectLst/>
                          <a:latin typeface="標楷體"/>
                          <a:ea typeface="新細明體"/>
                          <a:cs typeface="Times New Roman"/>
                        </a:rPr>
                        <a:t>V</a:t>
                      </a:r>
                      <a:endParaRPr lang="zh-TW" sz="1800" kern="100">
                        <a:effectLst/>
                        <a:latin typeface="Calibri"/>
                        <a:ea typeface="新細明體"/>
                        <a:cs typeface="Times New Roman"/>
                      </a:endParaRPr>
                    </a:p>
                  </a:txBody>
                  <a:tcPr marL="68580" marR="68580" marT="0" marB="0" anchor="ctr"/>
                </a:tc>
                <a:tc>
                  <a:txBody>
                    <a:bodyPr/>
                    <a:lstStyle/>
                    <a:p>
                      <a:pPr>
                        <a:lnSpc>
                          <a:spcPct val="100000"/>
                        </a:lnSpc>
                        <a:spcAft>
                          <a:spcPts val="0"/>
                        </a:spcAft>
                      </a:pPr>
                      <a:r>
                        <a:rPr lang="zh-TW" sz="1800" kern="100" dirty="0">
                          <a:effectLst/>
                          <a:latin typeface="Calibri"/>
                          <a:ea typeface="標楷體"/>
                          <a:cs typeface="Times New Roman"/>
                        </a:rPr>
                        <a:t>稅負相同</a:t>
                      </a:r>
                      <a:endParaRPr lang="zh-TW" sz="1800" kern="100" dirty="0">
                        <a:effectLst/>
                        <a:latin typeface="Calibri"/>
                        <a:ea typeface="新細明體"/>
                        <a:cs typeface="Times New Roman"/>
                      </a:endParaRPr>
                    </a:p>
                  </a:txBody>
                  <a:tcPr marL="68580" marR="68580" marT="0" marB="0"/>
                </a:tc>
              </a:tr>
            </a:tbl>
          </a:graphicData>
        </a:graphic>
      </p:graphicFrame>
      <p:sp>
        <p:nvSpPr>
          <p:cNvPr id="2" name="矩形 1"/>
          <p:cNvSpPr/>
          <p:nvPr/>
        </p:nvSpPr>
        <p:spPr>
          <a:xfrm>
            <a:off x="251520" y="5157192"/>
            <a:ext cx="8496944" cy="461665"/>
          </a:xfrm>
          <a:prstGeom prst="rect">
            <a:avLst/>
          </a:prstGeom>
        </p:spPr>
        <p:txBody>
          <a:bodyPr wrap="square">
            <a:spAutoFit/>
          </a:bodyPr>
          <a:lstStyle/>
          <a:p>
            <a:r>
              <a:rPr lang="zh-TW" altLang="zh-TW" sz="2400" dirty="0">
                <a:latin typeface="標楷體" panose="03000509000000000000" pitchFamily="65" charset="-120"/>
                <a:ea typeface="標楷體" panose="03000509000000000000" pitchFamily="65" charset="-120"/>
              </a:rPr>
              <a:t>結論分析：採合建分售</a:t>
            </a:r>
            <a:r>
              <a:rPr lang="en-US" altLang="zh-TW" sz="2400" dirty="0">
                <a:latin typeface="標楷體" panose="03000509000000000000" pitchFamily="65" charset="-120"/>
                <a:ea typeface="標楷體" panose="03000509000000000000" pitchFamily="65" charset="-120"/>
              </a:rPr>
              <a:t>(</a:t>
            </a:r>
            <a:r>
              <a:rPr lang="zh-TW" altLang="zh-TW" sz="2400" dirty="0">
                <a:latin typeface="標楷體" panose="03000509000000000000" pitchFamily="65" charset="-120"/>
                <a:ea typeface="標楷體" panose="03000509000000000000" pitchFamily="65" charset="-120"/>
              </a:rPr>
              <a:t>或分成</a:t>
            </a:r>
            <a:r>
              <a:rPr lang="en-US" altLang="zh-TW" sz="2400" dirty="0">
                <a:latin typeface="標楷體" panose="03000509000000000000" pitchFamily="65" charset="-120"/>
                <a:ea typeface="標楷體" panose="03000509000000000000" pitchFamily="65" charset="-120"/>
              </a:rPr>
              <a:t>)</a:t>
            </a:r>
            <a:r>
              <a:rPr lang="zh-TW" altLang="zh-TW" sz="2400" dirty="0">
                <a:latin typeface="標楷體" panose="03000509000000000000" pitchFamily="65" charset="-120"/>
                <a:ea typeface="標楷體" panose="03000509000000000000" pitchFamily="65" charset="-120"/>
              </a:rPr>
              <a:t>整體稅負較輕。</a:t>
            </a:r>
          </a:p>
        </p:txBody>
      </p:sp>
      <p:sp>
        <p:nvSpPr>
          <p:cNvPr id="5" name="投影片編號版面配置區 4"/>
          <p:cNvSpPr>
            <a:spLocks noGrp="1"/>
          </p:cNvSpPr>
          <p:nvPr>
            <p:ph type="sldNum" sz="quarter" idx="12"/>
          </p:nvPr>
        </p:nvSpPr>
        <p:spPr/>
        <p:txBody>
          <a:bodyPr/>
          <a:lstStyle/>
          <a:p>
            <a:fld id="{29056310-2E93-4FFF-A86A-018B2BB499B7}" type="slidenum">
              <a:rPr lang="zh-TW" altLang="en-US" smtClean="0"/>
              <a:t>8</a:t>
            </a:fld>
            <a:endParaRPr lang="zh-TW" altLang="en-US" dirty="0"/>
          </a:p>
        </p:txBody>
      </p:sp>
    </p:spTree>
    <p:extLst>
      <p:ext uri="{BB962C8B-B14F-4D97-AF65-F5344CB8AC3E}">
        <p14:creationId xmlns:p14="http://schemas.microsoft.com/office/powerpoint/2010/main" val="24350994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95536" y="836712"/>
            <a:ext cx="8229600" cy="4525963"/>
          </a:xfrm>
        </p:spPr>
        <p:txBody>
          <a:bodyPr/>
          <a:lstStyle/>
          <a:p>
            <a:pPr marL="808038" indent="-808038">
              <a:lnSpc>
                <a:spcPct val="150000"/>
              </a:lnSpc>
              <a:buNone/>
            </a:pPr>
            <a:r>
              <a:rPr lang="zh-TW" altLang="zh-TW" b="1" dirty="0">
                <a:latin typeface="標楷體" panose="03000509000000000000" pitchFamily="65" charset="-120"/>
                <a:ea typeface="標楷體" panose="03000509000000000000" pitchFamily="65" charset="-120"/>
              </a:rPr>
              <a:t>二、</a:t>
            </a:r>
            <a:r>
              <a:rPr lang="zh-TW" altLang="zh-TW" b="1" u="sng" dirty="0">
                <a:latin typeface="標楷體" panose="03000509000000000000" pitchFamily="65" charset="-120"/>
                <a:ea typeface="標楷體" panose="03000509000000000000" pitchFamily="65" charset="-120"/>
              </a:rPr>
              <a:t>新制下若採「合建分售」推案</a:t>
            </a:r>
            <a:r>
              <a:rPr lang="en-US" altLang="zh-TW" b="1" u="sng" dirty="0">
                <a:latin typeface="標楷體" panose="03000509000000000000" pitchFamily="65" charset="-120"/>
                <a:ea typeface="標楷體" panose="03000509000000000000" pitchFamily="65" charset="-120"/>
              </a:rPr>
              <a:t>!</a:t>
            </a:r>
            <a:r>
              <a:rPr lang="zh-TW" altLang="zh-TW" b="1" u="sng" dirty="0">
                <a:latin typeface="標楷體" panose="03000509000000000000" pitchFamily="65" charset="-120"/>
                <a:ea typeface="標楷體" panose="03000509000000000000" pitchFamily="65" charset="-120"/>
              </a:rPr>
              <a:t>能讓稅負再減輕之可能方法？</a:t>
            </a:r>
            <a:endParaRPr lang="zh-TW" altLang="zh-TW" dirty="0">
              <a:latin typeface="標楷體" panose="03000509000000000000" pitchFamily="65" charset="-120"/>
              <a:ea typeface="標楷體" panose="03000509000000000000" pitchFamily="65" charset="-120"/>
            </a:endParaRPr>
          </a:p>
          <a:p>
            <a:pPr marL="0" indent="808038">
              <a:lnSpc>
                <a:spcPct val="150000"/>
              </a:lnSpc>
              <a:buNone/>
            </a:pPr>
            <a:r>
              <a:rPr lang="en-US" altLang="zh-TW" dirty="0">
                <a:latin typeface="標楷體" panose="03000509000000000000" pitchFamily="65" charset="-120"/>
                <a:ea typeface="標楷體" panose="03000509000000000000" pitchFamily="65" charset="-120"/>
              </a:rPr>
              <a:t>(</a:t>
            </a:r>
            <a:r>
              <a:rPr lang="zh-TW" altLang="zh-TW" dirty="0">
                <a:latin typeface="標楷體" panose="03000509000000000000" pitchFamily="65" charset="-120"/>
                <a:ea typeface="標楷體" panose="03000509000000000000" pitchFamily="65" charset="-120"/>
              </a:rPr>
              <a:t>一</a:t>
            </a:r>
            <a:r>
              <a:rPr lang="en-US" altLang="zh-TW" dirty="0">
                <a:latin typeface="標楷體" panose="03000509000000000000" pitchFamily="65" charset="-120"/>
                <a:ea typeface="標楷體" panose="03000509000000000000" pitchFamily="65" charset="-120"/>
              </a:rPr>
              <a:t>)…………</a:t>
            </a:r>
            <a:r>
              <a:rPr lang="zh-TW" altLang="zh-TW" dirty="0">
                <a:latin typeface="標楷體" panose="03000509000000000000" pitchFamily="65" charset="-120"/>
                <a:ea typeface="標楷體" panose="03000509000000000000" pitchFamily="65" charset="-120"/>
              </a:rPr>
              <a:t>。</a:t>
            </a:r>
          </a:p>
          <a:p>
            <a:pPr marL="0" indent="808038">
              <a:lnSpc>
                <a:spcPct val="150000"/>
              </a:lnSpc>
              <a:buNone/>
            </a:pPr>
            <a:r>
              <a:rPr lang="en-US" altLang="zh-TW" dirty="0">
                <a:latin typeface="標楷體" panose="03000509000000000000" pitchFamily="65" charset="-120"/>
                <a:ea typeface="標楷體" panose="03000509000000000000" pitchFamily="65" charset="-120"/>
              </a:rPr>
              <a:t>(</a:t>
            </a:r>
            <a:r>
              <a:rPr lang="zh-TW" altLang="zh-TW" dirty="0">
                <a:latin typeface="標楷體" panose="03000509000000000000" pitchFamily="65" charset="-120"/>
                <a:ea typeface="標楷體" panose="03000509000000000000" pitchFamily="65" charset="-120"/>
              </a:rPr>
              <a:t>二</a:t>
            </a:r>
            <a:r>
              <a:rPr lang="en-US" altLang="zh-TW" dirty="0">
                <a:latin typeface="標楷體" panose="03000509000000000000" pitchFamily="65" charset="-120"/>
                <a:ea typeface="標楷體" panose="03000509000000000000" pitchFamily="65" charset="-120"/>
              </a:rPr>
              <a:t>)…………</a:t>
            </a:r>
            <a:r>
              <a:rPr lang="zh-TW" altLang="zh-TW" dirty="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p:txBody>
          <a:bodyPr/>
          <a:lstStyle/>
          <a:p>
            <a:fld id="{29056310-2E93-4FFF-A86A-018B2BB499B7}" type="slidenum">
              <a:rPr lang="zh-TW" altLang="en-US" smtClean="0"/>
              <a:t>9</a:t>
            </a:fld>
            <a:endParaRPr lang="zh-TW" altLang="en-US" dirty="0"/>
          </a:p>
        </p:txBody>
      </p:sp>
    </p:spTree>
    <p:extLst>
      <p:ext uri="{BB962C8B-B14F-4D97-AF65-F5344CB8AC3E}">
        <p14:creationId xmlns:p14="http://schemas.microsoft.com/office/powerpoint/2010/main" val="13165234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匯合">
  <a:themeElements>
    <a:clrScheme name="匯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匯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匯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58</TotalTime>
  <Words>3623</Words>
  <Application>Microsoft Office PowerPoint</Application>
  <PresentationFormat>如螢幕大小 (4:3)</PresentationFormat>
  <Paragraphs>287</Paragraphs>
  <Slides>18</Slides>
  <Notes>0</Notes>
  <HiddenSlides>0</HiddenSlides>
  <MMClips>0</MMClips>
  <ScaleCrop>false</ScaleCrop>
  <HeadingPairs>
    <vt:vector size="4" baseType="variant">
      <vt:variant>
        <vt:lpstr>佈景主題</vt:lpstr>
      </vt:variant>
      <vt:variant>
        <vt:i4>1</vt:i4>
      </vt:variant>
      <vt:variant>
        <vt:lpstr>投影片標題</vt:lpstr>
      </vt:variant>
      <vt:variant>
        <vt:i4>18</vt:i4>
      </vt:variant>
    </vt:vector>
  </HeadingPairs>
  <TitlesOfParts>
    <vt:vector size="19" baseType="lpstr">
      <vt:lpstr>匯合</vt:lpstr>
      <vt:lpstr>房地合一最新稅制</vt:lpstr>
      <vt:lpstr>壹、基本課稅範圍</vt:lpstr>
      <vt:lpstr>貳、合建分售(或分成)地主，     是否會被認定為營利事業</vt:lpstr>
      <vt:lpstr>PowerPoint 簡報</vt:lpstr>
      <vt:lpstr>參、合建分售與自地自建稅負分析</vt:lpstr>
      <vt:lpstr>PowerPoint 簡報</vt:lpstr>
      <vt:lpstr>PowerPoint 簡報</vt:lpstr>
      <vt:lpstr>PowerPoint 簡報</vt:lpstr>
      <vt:lpstr>PowerPoint 簡報</vt:lpstr>
      <vt:lpstr>肆、新制下因繼承或贈與取得房地之問題</vt:lpstr>
      <vt:lpstr>伍、答客篇</vt:lpstr>
      <vt:lpstr>伍、答客篇</vt:lpstr>
      <vt:lpstr>伍、答客篇</vt:lpstr>
      <vt:lpstr>伍、答客篇</vt:lpstr>
      <vt:lpstr>伍、答客篇</vt:lpstr>
      <vt:lpstr>伍、答客篇</vt:lpstr>
      <vt:lpstr>伍、答客篇</vt:lpstr>
      <vt:lpstr>伍、答客篇</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房地合一最新稅制研討會 (房地合一課徵所得稅申報作業要點)</dc:title>
  <dc:creator>lanjai-811</dc:creator>
  <cp:lastModifiedBy>lanjai-811</cp:lastModifiedBy>
  <cp:revision>11</cp:revision>
  <cp:lastPrinted>2015-10-27T06:23:05Z</cp:lastPrinted>
  <dcterms:created xsi:type="dcterms:W3CDTF">2015-10-27T02:44:24Z</dcterms:created>
  <dcterms:modified xsi:type="dcterms:W3CDTF">2015-10-27T06:24:12Z</dcterms:modified>
</cp:coreProperties>
</file>